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430" r:id="rId2"/>
    <p:sldId id="431" r:id="rId3"/>
    <p:sldId id="265" r:id="rId4"/>
    <p:sldId id="266" r:id="rId5"/>
    <p:sldId id="267" r:id="rId6"/>
    <p:sldId id="268" r:id="rId7"/>
    <p:sldId id="269" r:id="rId8"/>
    <p:sldId id="415" r:id="rId9"/>
    <p:sldId id="256" r:id="rId10"/>
    <p:sldId id="257" r:id="rId11"/>
    <p:sldId id="258" r:id="rId12"/>
    <p:sldId id="264" r:id="rId13"/>
    <p:sldId id="286" r:id="rId14"/>
    <p:sldId id="432" r:id="rId15"/>
    <p:sldId id="433" r:id="rId16"/>
    <p:sldId id="270" r:id="rId17"/>
    <p:sldId id="271" r:id="rId18"/>
    <p:sldId id="272" r:id="rId19"/>
    <p:sldId id="260" r:id="rId20"/>
    <p:sldId id="263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5" r:id="rId32"/>
    <p:sldId id="284" r:id="rId33"/>
    <p:sldId id="28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12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0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1AC77-31C6-4FE7-AFB4-A82CF41EA63C}" type="datetimeFigureOut">
              <a:rPr lang="en-IN" smtClean="0"/>
              <a:t>12-09-2021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9EC0D-7FCC-47F4-930F-2D912F83A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663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0C598-CAE7-4A09-BB6E-E8D5818DD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2430B-3540-4B19-87B6-842DA8C46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D53D4-7401-4499-AC61-9140F49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A67C-7E08-48C9-B443-7E9332747514}" type="datetimeFigureOut">
              <a:rPr lang="en-IN" smtClean="0"/>
              <a:t>12-09-2021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41836-4F2B-4D60-B275-0642733F1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D2ADE-BCD2-440F-AA17-505FE86E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01AA-38BA-44CE-AF69-B4CBE72B67D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900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0891-A0F3-454C-A1D5-FB6F4991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99FBA0-75E0-4257-B18F-A9AF97A5C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4CCA1-63D8-40B3-A85F-88D087FB2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A67C-7E08-48C9-B443-7E9332747514}" type="datetimeFigureOut">
              <a:rPr lang="en-IN" smtClean="0"/>
              <a:t>12-09-2021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43A9C-8FC6-405C-A278-60D6A0F6B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A2D8B-33AC-4CA7-9C0E-954D0829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01AA-38BA-44CE-AF69-B4CBE72B67D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6363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F830CC-B9C1-4A76-8A33-5A5B015621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5D0EE-3A95-44A4-8D9C-89C1650AF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7B39A-5C04-4253-A176-705E4633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A67C-7E08-48C9-B443-7E9332747514}" type="datetimeFigureOut">
              <a:rPr lang="en-IN" smtClean="0"/>
              <a:t>12-09-2021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B6DB7-40C0-4CF2-B317-E151728A7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14E7F-F628-4519-85D7-7FE264FE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01AA-38BA-44CE-AF69-B4CBE72B67D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7127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6B04-D288-4E76-8A2A-F7169E39E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3A49D-FA7B-42DC-B753-0C6BF2C60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51B92-AFCD-4FB0-9241-9414E5F6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A67C-7E08-48C9-B443-7E9332747514}" type="datetimeFigureOut">
              <a:rPr lang="en-IN" smtClean="0"/>
              <a:t>12-09-2021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829E7-7F81-4036-B6FB-FAF3A4F7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1BAF0-8BEB-4F8D-AD68-05B52B518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01AA-38BA-44CE-AF69-B4CBE72B67D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677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FF3D0-2B8C-481B-9A43-FFCAFB17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AEB1E-4B9C-4AB2-A850-B5F3E5E6B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FCA91-24C1-4FB0-90F8-28BB1684B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A67C-7E08-48C9-B443-7E9332747514}" type="datetimeFigureOut">
              <a:rPr lang="en-IN" smtClean="0"/>
              <a:t>12-09-2021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62DF8-DD60-498E-BDE0-E4431D17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B3F35-B8DA-43D0-8354-D6A7F0B79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01AA-38BA-44CE-AF69-B4CBE72B67D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308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538B9-A56E-4090-ADDC-EF5628F06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D952-E7E6-4E38-8EE7-8596EDC93E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C16FB-3620-4AD1-91FB-9BB91F4DF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78CCF-2C16-4E9B-A50D-431014F78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A67C-7E08-48C9-B443-7E9332747514}" type="datetimeFigureOut">
              <a:rPr lang="en-IN" smtClean="0"/>
              <a:t>12-09-2021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8E790-DB71-449D-A61C-34F32710D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2C4E9-3884-4CC5-935B-FEF416E6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01AA-38BA-44CE-AF69-B4CBE72B67D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9885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56FF2-54CF-46D7-804C-A6135491B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035AB-9490-482E-99B0-20A6BD999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36827-020C-466C-8355-465E5CB03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F92AD-A31F-41C9-910F-A91E3CFEA6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B892B-2A1C-43CF-A198-07C89A3E27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73B6E2-4443-4F85-BF6D-4CC1B79C1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A67C-7E08-48C9-B443-7E9332747514}" type="datetimeFigureOut">
              <a:rPr lang="en-IN" smtClean="0"/>
              <a:t>12-09-2021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DB85F-A099-422E-AF15-0AD6825F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4D3A5B-45DE-4DEC-9153-56B751D81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01AA-38BA-44CE-AF69-B4CBE72B67D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4931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4211-3613-4010-9A89-86F7996FE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10A79-824C-45AD-B30B-39581D83E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A67C-7E08-48C9-B443-7E9332747514}" type="datetimeFigureOut">
              <a:rPr lang="en-IN" smtClean="0"/>
              <a:t>12-09-2021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ED637A-FB1F-436B-BC35-8D2F08463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62ECA-EA6E-45D2-82E5-6CA023549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01AA-38BA-44CE-AF69-B4CBE72B67D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159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886253-B045-4868-8EAF-552E2A3F3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A67C-7E08-48C9-B443-7E9332747514}" type="datetimeFigureOut">
              <a:rPr lang="en-IN" smtClean="0"/>
              <a:t>12-09-2021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4F725D-5E3D-49DA-B7D0-6ABAC4625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C394A-4B4B-4BAE-9E29-F59A5410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01AA-38BA-44CE-AF69-B4CBE72B67D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2289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0EFB0-DAEF-423E-B747-D8DF05330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3B069-A477-4012-9526-8C033D472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18715-B603-4194-995C-88CBC6604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1B19D-6C2C-4098-81EE-3AEC5203E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A67C-7E08-48C9-B443-7E9332747514}" type="datetimeFigureOut">
              <a:rPr lang="en-IN" smtClean="0"/>
              <a:t>12-09-2021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504E1-761D-4CC2-B1DF-4759E1EA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11942-A905-4BC1-8B71-23129880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01AA-38BA-44CE-AF69-B4CBE72B67D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3394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68615-22BA-405B-85FD-B0936395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92AC7D-FC48-4036-8FA1-E13048888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19AC1-2430-4770-80E9-29BA96CCA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6B50D-A602-45D4-8B58-5AECF85F0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A67C-7E08-48C9-B443-7E9332747514}" type="datetimeFigureOut">
              <a:rPr lang="en-IN" smtClean="0"/>
              <a:t>12-09-2021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83CC4-D0D1-402B-9AA8-BFB8F3775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990E2-2851-4D49-9DF4-7F381500D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E01AA-38BA-44CE-AF69-B4CBE72B67D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3739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51DDF-F076-466B-851C-2C90B955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6A975-078F-4342-A990-50244678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5AB38-66FA-48BD-A6ED-EEFAC0E97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0A67C-7E08-48C9-B443-7E9332747514}" type="datetimeFigureOut">
              <a:rPr lang="en-IN" smtClean="0"/>
              <a:t>12-09-2021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32016-84A3-49AC-B2A5-226E096758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06102-2BF0-40B2-8F54-FC8F6A594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E01AA-38BA-44CE-AF69-B4CBE72B67D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9767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object-oriented-programming/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dureka.co/blog/cpp-tutorial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eduangula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7C681-1A37-4ABE-88FF-E303C08B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30" y="0"/>
            <a:ext cx="10515600" cy="1325563"/>
          </a:xfrm>
        </p:spPr>
        <p:txBody>
          <a:bodyPr/>
          <a:lstStyle/>
          <a:p>
            <a:r>
              <a:rPr lang="en-US" dirty="0"/>
              <a:t>Course Pre-requisites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CD720-AD75-46D0-B20F-13E121B3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49" y="1540154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OOPS (Object Oriented Programming)</a:t>
            </a:r>
          </a:p>
          <a:p>
            <a:r>
              <a:rPr lang="en-US" dirty="0"/>
              <a:t>JavaScript or any programming language knowledge (Java/C#/C++,Python)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Self Study Tutorials</a:t>
            </a:r>
          </a:p>
          <a:p>
            <a:r>
              <a:rPr lang="en-US" dirty="0"/>
              <a:t>HTML/CSS/</a:t>
            </a:r>
            <a:r>
              <a:rPr lang="en-US" dirty="0" err="1"/>
              <a:t>Javascript</a:t>
            </a:r>
            <a:r>
              <a:rPr lang="en-US" dirty="0"/>
              <a:t>/Bootstrap:  </a:t>
            </a:r>
            <a:r>
              <a:rPr lang="en-US" dirty="0">
                <a:hlinkClick r:id="rId2"/>
              </a:rPr>
              <a:t>www.w3schools.com</a:t>
            </a:r>
            <a:endParaRPr lang="en-US" dirty="0"/>
          </a:p>
          <a:p>
            <a:r>
              <a:rPr lang="en-US" dirty="0"/>
              <a:t>OOPS Concepts: </a:t>
            </a:r>
            <a:r>
              <a:rPr lang="en-US" dirty="0">
                <a:hlinkClick r:id="rId3"/>
              </a:rPr>
              <a:t>https://www.edureka.co/blog/object-oriented-programming/</a:t>
            </a:r>
            <a:endParaRPr lang="en-US" dirty="0"/>
          </a:p>
          <a:p>
            <a:r>
              <a:rPr lang="en-US" dirty="0"/>
              <a:t>Programming Basics: </a:t>
            </a:r>
            <a:r>
              <a:rPr lang="en-US" dirty="0">
                <a:hlinkClick r:id="rId4"/>
              </a:rPr>
              <a:t>https://www.edureka.co/blog/cpp-tutorial/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7250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371544-2014-480A-8C4F-6AF15E145806}"/>
              </a:ext>
            </a:extLst>
          </p:cNvPr>
          <p:cNvCxnSpPr/>
          <p:nvPr/>
        </p:nvCxnSpPr>
        <p:spPr>
          <a:xfrm>
            <a:off x="5829300" y="61546"/>
            <a:ext cx="87923" cy="6796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D47236-0FC5-4FEE-8051-08C40705DEA7}"/>
              </a:ext>
            </a:extLst>
          </p:cNvPr>
          <p:cNvSpPr/>
          <p:nvPr/>
        </p:nvSpPr>
        <p:spPr>
          <a:xfrm>
            <a:off x="1793630" y="158262"/>
            <a:ext cx="1565031" cy="4835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Client</a:t>
            </a:r>
            <a:endParaRPr lang="en-IN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6221E7-3AE5-4A2C-A839-3EB560B61372}"/>
              </a:ext>
            </a:extLst>
          </p:cNvPr>
          <p:cNvSpPr/>
          <p:nvPr/>
        </p:nvSpPr>
        <p:spPr>
          <a:xfrm>
            <a:off x="8030307" y="158262"/>
            <a:ext cx="1565031" cy="4835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Web Server</a:t>
            </a:r>
            <a:endParaRPr lang="en-IN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2F6335-61E6-425E-AA34-E1941F44B29B}"/>
              </a:ext>
            </a:extLst>
          </p:cNvPr>
          <p:cNvSpPr/>
          <p:nvPr/>
        </p:nvSpPr>
        <p:spPr>
          <a:xfrm>
            <a:off x="7787053" y="2217127"/>
            <a:ext cx="2192216" cy="2423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WebLogic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Web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JBoss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Tomcat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91FEFC-EA27-45F2-9F74-1CF8015027E1}"/>
              </a:ext>
            </a:extLst>
          </p:cNvPr>
          <p:cNvSpPr/>
          <p:nvPr/>
        </p:nvSpPr>
        <p:spPr>
          <a:xfrm>
            <a:off x="1657349" y="2217126"/>
            <a:ext cx="2192216" cy="2423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JavaScript</a:t>
            </a:r>
            <a:endParaRPr lang="en-IN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024375-7C08-43CF-92DF-3B09138AC85E}"/>
              </a:ext>
            </a:extLst>
          </p:cNvPr>
          <p:cNvCxnSpPr/>
          <p:nvPr/>
        </p:nvCxnSpPr>
        <p:spPr>
          <a:xfrm>
            <a:off x="4299438" y="2628900"/>
            <a:ext cx="30157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EC8ED4-9944-42F6-8988-E16B0C5DFDD7}"/>
              </a:ext>
            </a:extLst>
          </p:cNvPr>
          <p:cNvCxnSpPr>
            <a:cxnSpLocks/>
          </p:cNvCxnSpPr>
          <p:nvPr/>
        </p:nvCxnSpPr>
        <p:spPr>
          <a:xfrm flipH="1">
            <a:off x="4456234" y="3827585"/>
            <a:ext cx="2746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CD4698-07F5-4A59-8F62-1A360D2DC250}"/>
              </a:ext>
            </a:extLst>
          </p:cNvPr>
          <p:cNvSpPr/>
          <p:nvPr/>
        </p:nvSpPr>
        <p:spPr>
          <a:xfrm>
            <a:off x="5134707" y="1975337"/>
            <a:ext cx="1565031" cy="4835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Request</a:t>
            </a:r>
            <a:endParaRPr lang="en-IN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ADC4A7-D328-48C4-8CA5-B56E48FBFF27}"/>
              </a:ext>
            </a:extLst>
          </p:cNvPr>
          <p:cNvSpPr/>
          <p:nvPr/>
        </p:nvSpPr>
        <p:spPr>
          <a:xfrm>
            <a:off x="5134707" y="3991707"/>
            <a:ext cx="1565031" cy="4835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Response</a:t>
            </a:r>
            <a:endParaRPr lang="en-IN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CE14BF6-D524-4031-BA55-0312674CF645}"/>
              </a:ext>
            </a:extLst>
          </p:cNvPr>
          <p:cNvSpPr/>
          <p:nvPr/>
        </p:nvSpPr>
        <p:spPr>
          <a:xfrm>
            <a:off x="9170377" y="1847848"/>
            <a:ext cx="2662604" cy="4835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HTML,CSS,IMG,DATA,JS</a:t>
            </a:r>
            <a:endParaRPr lang="en-IN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D396EB1-5EE0-43C1-A4DF-93E0B51417DF}"/>
              </a:ext>
            </a:extLst>
          </p:cNvPr>
          <p:cNvSpPr/>
          <p:nvPr/>
        </p:nvSpPr>
        <p:spPr>
          <a:xfrm>
            <a:off x="171450" y="1989989"/>
            <a:ext cx="2662604" cy="4835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HTML,CSS,IMG,DATA,JS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168783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371544-2014-480A-8C4F-6AF15E145806}"/>
              </a:ext>
            </a:extLst>
          </p:cNvPr>
          <p:cNvCxnSpPr/>
          <p:nvPr/>
        </p:nvCxnSpPr>
        <p:spPr>
          <a:xfrm>
            <a:off x="5829300" y="61546"/>
            <a:ext cx="87923" cy="6796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D47236-0FC5-4FEE-8051-08C40705DEA7}"/>
              </a:ext>
            </a:extLst>
          </p:cNvPr>
          <p:cNvSpPr/>
          <p:nvPr/>
        </p:nvSpPr>
        <p:spPr>
          <a:xfrm>
            <a:off x="1793630" y="158262"/>
            <a:ext cx="1565031" cy="4835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Client</a:t>
            </a:r>
            <a:endParaRPr lang="en-IN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6221E7-3AE5-4A2C-A839-3EB560B61372}"/>
              </a:ext>
            </a:extLst>
          </p:cNvPr>
          <p:cNvSpPr/>
          <p:nvPr/>
        </p:nvSpPr>
        <p:spPr>
          <a:xfrm>
            <a:off x="8030307" y="158262"/>
            <a:ext cx="1565031" cy="4835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Web Server</a:t>
            </a:r>
            <a:endParaRPr lang="en-IN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2F6335-61E6-425E-AA34-E1941F44B29B}"/>
              </a:ext>
            </a:extLst>
          </p:cNvPr>
          <p:cNvSpPr/>
          <p:nvPr/>
        </p:nvSpPr>
        <p:spPr>
          <a:xfrm>
            <a:off x="7787053" y="2217127"/>
            <a:ext cx="2192216" cy="2423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WebLogic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Web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JBoss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Tomcat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91FEFC-EA27-45F2-9F74-1CF8015027E1}"/>
              </a:ext>
            </a:extLst>
          </p:cNvPr>
          <p:cNvSpPr/>
          <p:nvPr/>
        </p:nvSpPr>
        <p:spPr>
          <a:xfrm>
            <a:off x="1657349" y="2217126"/>
            <a:ext cx="2192216" cy="2423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JavaScript</a:t>
            </a:r>
            <a:endParaRPr lang="en-IN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024375-7C08-43CF-92DF-3B09138AC85E}"/>
              </a:ext>
            </a:extLst>
          </p:cNvPr>
          <p:cNvCxnSpPr/>
          <p:nvPr/>
        </p:nvCxnSpPr>
        <p:spPr>
          <a:xfrm>
            <a:off x="4299438" y="2628900"/>
            <a:ext cx="30157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EC8ED4-9944-42F6-8988-E16B0C5DFDD7}"/>
              </a:ext>
            </a:extLst>
          </p:cNvPr>
          <p:cNvCxnSpPr>
            <a:cxnSpLocks/>
          </p:cNvCxnSpPr>
          <p:nvPr/>
        </p:nvCxnSpPr>
        <p:spPr>
          <a:xfrm flipH="1">
            <a:off x="4456234" y="3827585"/>
            <a:ext cx="2746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CD4698-07F5-4A59-8F62-1A360D2DC250}"/>
              </a:ext>
            </a:extLst>
          </p:cNvPr>
          <p:cNvSpPr/>
          <p:nvPr/>
        </p:nvSpPr>
        <p:spPr>
          <a:xfrm>
            <a:off x="5134707" y="1975337"/>
            <a:ext cx="1565031" cy="4835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Request</a:t>
            </a:r>
            <a:endParaRPr lang="en-IN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ADC4A7-D328-48C4-8CA5-B56E48FBFF27}"/>
              </a:ext>
            </a:extLst>
          </p:cNvPr>
          <p:cNvSpPr/>
          <p:nvPr/>
        </p:nvSpPr>
        <p:spPr>
          <a:xfrm>
            <a:off x="5134707" y="3991707"/>
            <a:ext cx="1565031" cy="4835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Response</a:t>
            </a:r>
            <a:endParaRPr lang="en-IN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CE14BF6-D524-4031-BA55-0312674CF645}"/>
              </a:ext>
            </a:extLst>
          </p:cNvPr>
          <p:cNvSpPr/>
          <p:nvPr/>
        </p:nvSpPr>
        <p:spPr>
          <a:xfrm>
            <a:off x="9170377" y="1847848"/>
            <a:ext cx="2662604" cy="4835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HTML,CSS,IMG,DATA,JS</a:t>
            </a:r>
            <a:endParaRPr lang="en-IN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D396EB1-5EE0-43C1-A4DF-93E0B51417DF}"/>
              </a:ext>
            </a:extLst>
          </p:cNvPr>
          <p:cNvSpPr/>
          <p:nvPr/>
        </p:nvSpPr>
        <p:spPr>
          <a:xfrm>
            <a:off x="496764" y="1941631"/>
            <a:ext cx="1626578" cy="4835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91912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D47236-0FC5-4FEE-8051-08C40705DEA7}"/>
              </a:ext>
            </a:extLst>
          </p:cNvPr>
          <p:cNvSpPr/>
          <p:nvPr/>
        </p:nvSpPr>
        <p:spPr>
          <a:xfrm>
            <a:off x="829406" y="1227206"/>
            <a:ext cx="1565031" cy="4835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Client</a:t>
            </a:r>
            <a:endParaRPr lang="en-IN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6221E7-3AE5-4A2C-A839-3EB560B61372}"/>
              </a:ext>
            </a:extLst>
          </p:cNvPr>
          <p:cNvSpPr/>
          <p:nvPr/>
        </p:nvSpPr>
        <p:spPr>
          <a:xfrm>
            <a:off x="8102803" y="1227205"/>
            <a:ext cx="1565031" cy="4835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Web Server</a:t>
            </a:r>
            <a:endParaRPr lang="en-IN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2F6335-61E6-425E-AA34-E1941F44B29B}"/>
              </a:ext>
            </a:extLst>
          </p:cNvPr>
          <p:cNvSpPr/>
          <p:nvPr/>
        </p:nvSpPr>
        <p:spPr>
          <a:xfrm>
            <a:off x="7842737" y="2244959"/>
            <a:ext cx="2192216" cy="2423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Npm</a:t>
            </a:r>
            <a:r>
              <a:rPr lang="en-US" b="1" dirty="0"/>
              <a:t>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ExpressJS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NodeJS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91FEFC-EA27-45F2-9F74-1CF8015027E1}"/>
              </a:ext>
            </a:extLst>
          </p:cNvPr>
          <p:cNvSpPr/>
          <p:nvPr/>
        </p:nvSpPr>
        <p:spPr>
          <a:xfrm>
            <a:off x="529003" y="6066676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HTML 5</a:t>
            </a:r>
            <a:endParaRPr lang="en-IN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ADC4A7-D328-48C4-8CA5-B56E48FBFF27}"/>
              </a:ext>
            </a:extLst>
          </p:cNvPr>
          <p:cNvSpPr/>
          <p:nvPr/>
        </p:nvSpPr>
        <p:spPr>
          <a:xfrm>
            <a:off x="515815" y="158261"/>
            <a:ext cx="5860805" cy="4835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MEAN = MongoDB, Express, Angular , NodeJS</a:t>
            </a:r>
            <a:endParaRPr lang="en-IN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071429-5C34-45CD-844B-CBC60D054FF0}"/>
              </a:ext>
            </a:extLst>
          </p:cNvPr>
          <p:cNvSpPr/>
          <p:nvPr/>
        </p:nvSpPr>
        <p:spPr>
          <a:xfrm>
            <a:off x="515815" y="5476139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CSS 3</a:t>
            </a:r>
            <a:endParaRPr lang="en-IN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378B12-443F-4A7A-A94E-FF447084AFC1}"/>
              </a:ext>
            </a:extLst>
          </p:cNvPr>
          <p:cNvSpPr/>
          <p:nvPr/>
        </p:nvSpPr>
        <p:spPr>
          <a:xfrm>
            <a:off x="515814" y="4883001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DOM</a:t>
            </a:r>
            <a:endParaRPr lang="en-IN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B102D9B-FFBE-4432-A133-8F24D5DE1D47}"/>
              </a:ext>
            </a:extLst>
          </p:cNvPr>
          <p:cNvSpPr/>
          <p:nvPr/>
        </p:nvSpPr>
        <p:spPr>
          <a:xfrm>
            <a:off x="515814" y="4278190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JavaScript</a:t>
            </a:r>
            <a:endParaRPr lang="en-IN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91E54D-61DD-47CA-AF31-EFCAEFB48E2C}"/>
              </a:ext>
            </a:extLst>
          </p:cNvPr>
          <p:cNvSpPr/>
          <p:nvPr/>
        </p:nvSpPr>
        <p:spPr>
          <a:xfrm>
            <a:off x="531933" y="3707429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JQuery</a:t>
            </a:r>
            <a:endParaRPr lang="en-IN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C73ED6-0DDB-491A-AECF-05BD5652E558}"/>
              </a:ext>
            </a:extLst>
          </p:cNvPr>
          <p:cNvSpPr/>
          <p:nvPr/>
        </p:nvSpPr>
        <p:spPr>
          <a:xfrm>
            <a:off x="531933" y="3147649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BootStrap</a:t>
            </a:r>
            <a:endParaRPr lang="en-IN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4CF9D21-94CE-44BC-B5A3-49430391243A}"/>
              </a:ext>
            </a:extLst>
          </p:cNvPr>
          <p:cNvSpPr/>
          <p:nvPr/>
        </p:nvSpPr>
        <p:spPr>
          <a:xfrm>
            <a:off x="529003" y="2533940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TypeScript</a:t>
            </a:r>
            <a:endParaRPr lang="en-IN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259BC11-B22B-4821-BD4B-362A1F3518C5}"/>
              </a:ext>
            </a:extLst>
          </p:cNvPr>
          <p:cNvSpPr/>
          <p:nvPr/>
        </p:nvSpPr>
        <p:spPr>
          <a:xfrm>
            <a:off x="515813" y="1896138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Angular</a:t>
            </a:r>
            <a:endParaRPr lang="en-IN" b="1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64D607-6180-4805-ACFC-A121F4480548}"/>
              </a:ext>
            </a:extLst>
          </p:cNvPr>
          <p:cNvSpPr txBox="1">
            <a:spLocks/>
          </p:cNvSpPr>
          <p:nvPr/>
        </p:nvSpPr>
        <p:spPr>
          <a:xfrm>
            <a:off x="2721219" y="6123463"/>
            <a:ext cx="4158762" cy="3837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W3C standard for creating page structure / UI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Mobile Friendly</a:t>
            </a:r>
            <a:endParaRPr lang="en-IN" sz="12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F958489-CEDD-446E-877F-0116E40F7340}"/>
              </a:ext>
            </a:extLst>
          </p:cNvPr>
          <p:cNvSpPr txBox="1">
            <a:spLocks/>
          </p:cNvSpPr>
          <p:nvPr/>
        </p:nvSpPr>
        <p:spPr>
          <a:xfrm>
            <a:off x="2721219" y="5517385"/>
            <a:ext cx="4158762" cy="3837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W3C standard for styling the UI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Mobile Friendly</a:t>
            </a:r>
            <a:endParaRPr lang="en-IN" sz="12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762BBE5-0E4D-4720-ACEE-6C1677FF0CE2}"/>
              </a:ext>
            </a:extLst>
          </p:cNvPr>
          <p:cNvSpPr txBox="1">
            <a:spLocks/>
          </p:cNvSpPr>
          <p:nvPr/>
        </p:nvSpPr>
        <p:spPr>
          <a:xfrm>
            <a:off x="2708030" y="4864955"/>
            <a:ext cx="4659925" cy="5109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W3C API for dynamically modifying the HTML on client side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Parser to convert HTML to tree structure for quick HTML element searches and modification</a:t>
            </a:r>
            <a:endParaRPr lang="en-IN" sz="16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9D7C3D6-E7E5-43FC-8A0F-59570733C7D5}"/>
              </a:ext>
            </a:extLst>
          </p:cNvPr>
          <p:cNvSpPr txBox="1">
            <a:spLocks/>
          </p:cNvSpPr>
          <p:nvPr/>
        </p:nvSpPr>
        <p:spPr>
          <a:xfrm>
            <a:off x="2721219" y="4266067"/>
            <a:ext cx="4659925" cy="4835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ECMA standard for calling DOM API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Client browser only has JS runtime engine</a:t>
            </a:r>
            <a:endParaRPr lang="en-IN" sz="12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47E2919-3D19-4ED1-A9CA-168E4CD52195}"/>
              </a:ext>
            </a:extLst>
          </p:cNvPr>
          <p:cNvSpPr txBox="1">
            <a:spLocks/>
          </p:cNvSpPr>
          <p:nvPr/>
        </p:nvSpPr>
        <p:spPr>
          <a:xfrm>
            <a:off x="2751992" y="3721125"/>
            <a:ext cx="4659925" cy="483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Open Source Library, reduces no. of lines of code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Higher probability of code executing on diff. browsers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Emits JavaScript into the browser</a:t>
            </a:r>
            <a:endParaRPr lang="en-IN" sz="14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89223A7-166E-4C81-B0F7-1442F84ED2EC}"/>
              </a:ext>
            </a:extLst>
          </p:cNvPr>
          <p:cNvSpPr txBox="1">
            <a:spLocks/>
          </p:cNvSpPr>
          <p:nvPr/>
        </p:nvSpPr>
        <p:spPr>
          <a:xfrm>
            <a:off x="10034953" y="2445738"/>
            <a:ext cx="2072054" cy="2523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b="1" dirty="0"/>
              <a:t>NODEJS: </a:t>
            </a:r>
          </a:p>
          <a:p>
            <a:pPr algn="l"/>
            <a:r>
              <a:rPr lang="en-US" sz="1100" dirty="0"/>
              <a:t>         Development environment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1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1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1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b="1" dirty="0" err="1"/>
              <a:t>ExpressJS</a:t>
            </a:r>
            <a:r>
              <a:rPr lang="en-US" sz="1100" b="1" dirty="0"/>
              <a:t>: </a:t>
            </a:r>
          </a:p>
          <a:p>
            <a:pPr algn="l"/>
            <a:r>
              <a:rPr lang="en-US" sz="1100" dirty="0"/>
              <a:t>         Configures NodeJS as a Web </a:t>
            </a:r>
          </a:p>
          <a:p>
            <a:pPr algn="l"/>
            <a:r>
              <a:rPr lang="en-US" sz="1100" dirty="0"/>
              <a:t>         Server for Deployment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b="1" dirty="0" err="1"/>
              <a:t>Npm</a:t>
            </a:r>
            <a:r>
              <a:rPr lang="en-US" sz="1100" b="1" dirty="0"/>
              <a:t> Modules</a:t>
            </a:r>
          </a:p>
          <a:p>
            <a:pPr algn="l"/>
            <a:r>
              <a:rPr lang="en-US" sz="1100" dirty="0"/>
              <a:t>         API to build SPA Apps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1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100" b="1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F32FC57-6F5E-42F5-AF66-D954BFAF3E38}"/>
              </a:ext>
            </a:extLst>
          </p:cNvPr>
          <p:cNvSpPr txBox="1">
            <a:spLocks/>
          </p:cNvSpPr>
          <p:nvPr/>
        </p:nvSpPr>
        <p:spPr>
          <a:xfrm>
            <a:off x="2751991" y="3120889"/>
            <a:ext cx="4659925" cy="4835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Created by Twitter . Open Source. Scaled UI to diff. screen sizes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Supports Responsive Web Design</a:t>
            </a:r>
            <a:endParaRPr lang="en-IN" sz="1200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5E90E674-685E-435A-A854-08A5FA4340E1}"/>
              </a:ext>
            </a:extLst>
          </p:cNvPr>
          <p:cNvSpPr txBox="1">
            <a:spLocks/>
          </p:cNvSpPr>
          <p:nvPr/>
        </p:nvSpPr>
        <p:spPr>
          <a:xfrm>
            <a:off x="2751990" y="2590900"/>
            <a:ext cx="4659925" cy="4835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ECMA Script Standard, created by Microsoft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Supports OOPS keywords, </a:t>
            </a:r>
            <a:r>
              <a:rPr lang="en-US" sz="1200" dirty="0" err="1"/>
              <a:t>eg.</a:t>
            </a:r>
            <a:r>
              <a:rPr lang="en-US" sz="1200" dirty="0"/>
              <a:t> Class, extends etc..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Provides compile time errors , Compiles into JS </a:t>
            </a:r>
            <a:endParaRPr lang="en-IN" sz="1200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0B6673B-B862-44B3-B8BD-07562E58FACD}"/>
              </a:ext>
            </a:extLst>
          </p:cNvPr>
          <p:cNvSpPr txBox="1">
            <a:spLocks/>
          </p:cNvSpPr>
          <p:nvPr/>
        </p:nvSpPr>
        <p:spPr>
          <a:xfrm>
            <a:off x="2751990" y="1912242"/>
            <a:ext cx="4659925" cy="4835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Code is flexible to change &amp; maintainable based on MVC principle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Segregation od Concern into components. Build into JS</a:t>
            </a:r>
            <a:endParaRPr lang="en-IN" sz="12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4553D1-AD59-47D3-81BB-6D78370D3F96}"/>
              </a:ext>
            </a:extLst>
          </p:cNvPr>
          <p:cNvSpPr/>
          <p:nvPr/>
        </p:nvSpPr>
        <p:spPr>
          <a:xfrm>
            <a:off x="200722" y="1797968"/>
            <a:ext cx="7288437" cy="127347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94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/>
      <p:bldP spid="28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91FEFC-EA27-45F2-9F74-1CF8015027E1}"/>
              </a:ext>
            </a:extLst>
          </p:cNvPr>
          <p:cNvSpPr/>
          <p:nvPr/>
        </p:nvSpPr>
        <p:spPr>
          <a:xfrm>
            <a:off x="2750326" y="5281629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HTML 5</a:t>
            </a:r>
            <a:endParaRPr lang="en-IN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ADC4A7-D328-48C4-8CA5-B56E48FBFF27}"/>
              </a:ext>
            </a:extLst>
          </p:cNvPr>
          <p:cNvSpPr/>
          <p:nvPr/>
        </p:nvSpPr>
        <p:spPr>
          <a:xfrm>
            <a:off x="283869" y="262706"/>
            <a:ext cx="5860805" cy="4835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Course Pre-Requisites</a:t>
            </a:r>
            <a:endParaRPr lang="en-IN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071429-5C34-45CD-844B-CBC60D054FF0}"/>
              </a:ext>
            </a:extLst>
          </p:cNvPr>
          <p:cNvSpPr/>
          <p:nvPr/>
        </p:nvSpPr>
        <p:spPr>
          <a:xfrm>
            <a:off x="2737138" y="4691092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CSS 3</a:t>
            </a:r>
            <a:endParaRPr lang="en-IN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378B12-443F-4A7A-A94E-FF447084AFC1}"/>
              </a:ext>
            </a:extLst>
          </p:cNvPr>
          <p:cNvSpPr/>
          <p:nvPr/>
        </p:nvSpPr>
        <p:spPr>
          <a:xfrm>
            <a:off x="2737137" y="4097954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DOM</a:t>
            </a:r>
            <a:endParaRPr lang="en-IN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B102D9B-FFBE-4432-A133-8F24D5DE1D47}"/>
              </a:ext>
            </a:extLst>
          </p:cNvPr>
          <p:cNvSpPr/>
          <p:nvPr/>
        </p:nvSpPr>
        <p:spPr>
          <a:xfrm>
            <a:off x="2737137" y="3493143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JavaScript</a:t>
            </a:r>
            <a:endParaRPr lang="en-IN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91E54D-61DD-47CA-AF31-EFCAEFB48E2C}"/>
              </a:ext>
            </a:extLst>
          </p:cNvPr>
          <p:cNvSpPr/>
          <p:nvPr/>
        </p:nvSpPr>
        <p:spPr>
          <a:xfrm>
            <a:off x="2753256" y="2922382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JQuery</a:t>
            </a:r>
            <a:endParaRPr lang="en-IN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C73ED6-0DDB-491A-AECF-05BD5652E558}"/>
              </a:ext>
            </a:extLst>
          </p:cNvPr>
          <p:cNvSpPr/>
          <p:nvPr/>
        </p:nvSpPr>
        <p:spPr>
          <a:xfrm>
            <a:off x="2753256" y="2362602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BootStrap</a:t>
            </a:r>
            <a:endParaRPr lang="en-IN" b="1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64D607-6180-4805-ACFC-A121F4480548}"/>
              </a:ext>
            </a:extLst>
          </p:cNvPr>
          <p:cNvSpPr txBox="1">
            <a:spLocks/>
          </p:cNvSpPr>
          <p:nvPr/>
        </p:nvSpPr>
        <p:spPr>
          <a:xfrm>
            <a:off x="4942542" y="5338416"/>
            <a:ext cx="4158762" cy="3837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W3C standard for creating page structure / UI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Mobile Friendly</a:t>
            </a:r>
            <a:endParaRPr lang="en-IN" sz="12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F958489-CEDD-446E-877F-0116E40F7340}"/>
              </a:ext>
            </a:extLst>
          </p:cNvPr>
          <p:cNvSpPr txBox="1">
            <a:spLocks/>
          </p:cNvSpPr>
          <p:nvPr/>
        </p:nvSpPr>
        <p:spPr>
          <a:xfrm>
            <a:off x="4942542" y="4732338"/>
            <a:ext cx="4158762" cy="3837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W3C standard for styling the UI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Mobile Friendly</a:t>
            </a:r>
            <a:endParaRPr lang="en-IN" sz="12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762BBE5-0E4D-4720-ACEE-6C1677FF0CE2}"/>
              </a:ext>
            </a:extLst>
          </p:cNvPr>
          <p:cNvSpPr txBox="1">
            <a:spLocks/>
          </p:cNvSpPr>
          <p:nvPr/>
        </p:nvSpPr>
        <p:spPr>
          <a:xfrm>
            <a:off x="4929353" y="4079908"/>
            <a:ext cx="4659925" cy="5109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W3C API for dynamically modifying the HTML on client side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Parser to convert HTML to tree structure for quick HTML element searches and modification</a:t>
            </a:r>
            <a:endParaRPr lang="en-IN" sz="16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9D7C3D6-E7E5-43FC-8A0F-59570733C7D5}"/>
              </a:ext>
            </a:extLst>
          </p:cNvPr>
          <p:cNvSpPr txBox="1">
            <a:spLocks/>
          </p:cNvSpPr>
          <p:nvPr/>
        </p:nvSpPr>
        <p:spPr>
          <a:xfrm>
            <a:off x="4942542" y="3481020"/>
            <a:ext cx="4659925" cy="4835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ECMA standard for calling DOM API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Client browser only has JS runtime engine</a:t>
            </a:r>
            <a:endParaRPr lang="en-IN" sz="12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47E2919-3D19-4ED1-A9CA-168E4CD52195}"/>
              </a:ext>
            </a:extLst>
          </p:cNvPr>
          <p:cNvSpPr txBox="1">
            <a:spLocks/>
          </p:cNvSpPr>
          <p:nvPr/>
        </p:nvSpPr>
        <p:spPr>
          <a:xfrm>
            <a:off x="4973315" y="2936078"/>
            <a:ext cx="4659925" cy="483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Open Source Library, reduces no. of lines of code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Higher probability of code executing on diff. browsers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Emits JavaScript into the browser</a:t>
            </a:r>
            <a:endParaRPr lang="en-IN" sz="14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F32FC57-6F5E-42F5-AF66-D954BFAF3E38}"/>
              </a:ext>
            </a:extLst>
          </p:cNvPr>
          <p:cNvSpPr txBox="1">
            <a:spLocks/>
          </p:cNvSpPr>
          <p:nvPr/>
        </p:nvSpPr>
        <p:spPr>
          <a:xfrm>
            <a:off x="4973314" y="2335842"/>
            <a:ext cx="4659925" cy="4835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Created by Twitter . Open Source. Scaled UI to diff. screen sizes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Supports Responsive Web Design</a:t>
            </a:r>
            <a:endParaRPr lang="en-IN" sz="12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1864448-D66B-4308-9230-DAD7E0D00279}"/>
              </a:ext>
            </a:extLst>
          </p:cNvPr>
          <p:cNvSpPr/>
          <p:nvPr/>
        </p:nvSpPr>
        <p:spPr>
          <a:xfrm>
            <a:off x="2750326" y="1597375"/>
            <a:ext cx="5860805" cy="4835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To Learn visit:   </a:t>
            </a:r>
            <a:r>
              <a:rPr lang="en-US" b="1" dirty="0">
                <a:solidFill>
                  <a:srgbClr val="FF0000"/>
                </a:solidFill>
              </a:rPr>
              <a:t>www.w3schools.org</a:t>
            </a:r>
          </a:p>
        </p:txBody>
      </p:sp>
    </p:spTree>
    <p:extLst>
      <p:ext uri="{BB962C8B-B14F-4D97-AF65-F5344CB8AC3E}">
        <p14:creationId xmlns:p14="http://schemas.microsoft.com/office/powerpoint/2010/main" val="83518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5C070-D025-40CC-83B3-50B89B53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0F06C-1397-471E-91EE-A2A6DDBF8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25562-7045-4104-88D0-AEB527CEA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20" t="23285" r="18963" b="26244"/>
          <a:stretch/>
        </p:blipFill>
        <p:spPr>
          <a:xfrm>
            <a:off x="709217" y="90694"/>
            <a:ext cx="10892511" cy="667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45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15BDF-D35B-4641-AEBA-61B523CC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A667A-0078-4300-8146-D7586F970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9AEB1-7BFA-481C-A8C7-70CA71DE0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68" t="16283" r="19386" b="21799"/>
          <a:stretch/>
        </p:blipFill>
        <p:spPr>
          <a:xfrm>
            <a:off x="1109323" y="256255"/>
            <a:ext cx="9572208" cy="63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81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49219" cy="277185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Traditional Dependency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7902"/>
            <a:ext cx="7601043" cy="413540"/>
          </a:xfrm>
        </p:spPr>
        <p:txBody>
          <a:bodyPr>
            <a:normAutofit/>
          </a:bodyPr>
          <a:lstStyle/>
          <a:p>
            <a:r>
              <a:rPr lang="en-US" sz="1800" dirty="0"/>
              <a:t>Tightly Coupled Design : Not flexible to change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107583" y="1674254"/>
            <a:ext cx="2601532" cy="16613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Customer</a:t>
            </a:r>
            <a:endParaRPr lang="en-US" b="1" u="sng" dirty="0"/>
          </a:p>
          <a:p>
            <a:pPr algn="ctr"/>
            <a:endParaRPr lang="en-US" b="1" dirty="0"/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SavingAccount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obj</a:t>
            </a:r>
            <a:r>
              <a:rPr lang="en-US" b="1" dirty="0">
                <a:solidFill>
                  <a:schemeClr val="tx1"/>
                </a:solidFill>
              </a:rPr>
              <a:t> = new </a:t>
            </a:r>
            <a:r>
              <a:rPr lang="en-US" b="1" dirty="0" err="1">
                <a:solidFill>
                  <a:schemeClr val="tx1"/>
                </a:solidFill>
              </a:rPr>
              <a:t>SavingsAccount</a:t>
            </a:r>
            <a:r>
              <a:rPr lang="en-US" b="1" dirty="0">
                <a:solidFill>
                  <a:schemeClr val="tx1"/>
                </a:solidFill>
              </a:rPr>
              <a:t>();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493357" y="1609859"/>
            <a:ext cx="3234743" cy="121061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 err="1"/>
              <a:t>CurrentAccount</a:t>
            </a:r>
            <a:endParaRPr lang="en-US" b="1" u="sng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493358" y="2972873"/>
            <a:ext cx="3234743" cy="103245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 err="1"/>
              <a:t>SavingsAccount</a:t>
            </a:r>
            <a:endParaRPr lang="en-US" b="1" u="sng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493356" y="4219977"/>
            <a:ext cx="3234744" cy="10732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 err="1"/>
              <a:t>SmartMoneyAccount</a:t>
            </a:r>
            <a:endParaRPr lang="en-US" b="1" u="sng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 </a:t>
            </a:r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3709115" y="2504940"/>
            <a:ext cx="3784243" cy="8229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330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423474" cy="499109"/>
          </a:xfrm>
        </p:spPr>
        <p:txBody>
          <a:bodyPr>
            <a:normAutofit/>
          </a:bodyPr>
          <a:lstStyle/>
          <a:p>
            <a:r>
              <a:rPr lang="en-US" sz="2400" dirty="0"/>
              <a:t>Dependency Injection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99247" y="1810556"/>
            <a:ext cx="4262906" cy="16613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Customer</a:t>
            </a:r>
            <a:endParaRPr lang="en-US" b="1" u="sng" dirty="0"/>
          </a:p>
          <a:p>
            <a:pPr algn="ctr"/>
            <a:endParaRPr lang="en-US" b="1" dirty="0"/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Constructor(private </a:t>
            </a:r>
            <a:r>
              <a:rPr lang="en-US" b="1" dirty="0" err="1">
                <a:solidFill>
                  <a:schemeClr val="tx1"/>
                </a:solidFill>
              </a:rPr>
              <a:t>obj</a:t>
            </a:r>
            <a:r>
              <a:rPr lang="en-US" b="1" dirty="0">
                <a:solidFill>
                  <a:schemeClr val="tx1"/>
                </a:solidFill>
              </a:rPr>
              <a:t>: Account)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114763" y="2351468"/>
            <a:ext cx="3234743" cy="7909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 err="1"/>
              <a:t>CurrentAccount</a:t>
            </a:r>
            <a:endParaRPr lang="en-US" b="1" u="sng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114764" y="3471930"/>
            <a:ext cx="3234743" cy="74697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 err="1"/>
              <a:t>SavingsAccount</a:t>
            </a:r>
            <a:endParaRPr lang="en-US" b="1" u="sng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114764" y="4684691"/>
            <a:ext cx="3234744" cy="78883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 err="1"/>
              <a:t>SmartMoneyAccount</a:t>
            </a:r>
            <a:endParaRPr lang="en-US" b="1" u="sng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871954" y="4108362"/>
            <a:ext cx="124281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Flowchart: Magnetic Disk 11"/>
              <p:cNvSpPr/>
              <p:nvPr/>
            </p:nvSpPr>
            <p:spPr>
              <a:xfrm>
                <a:off x="5596944" y="3471930"/>
                <a:ext cx="1275009" cy="1661375"/>
              </a:xfrm>
              <a:prstGeom prst="flowChartMagneticDisk">
                <a:avLst/>
              </a:prstGeo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/>
                        </a:rPr>
                        <m:t>𝑫𝑰</m:t>
                      </m:r>
                      <m:r>
                        <a:rPr lang="en-US" b="1" i="1" dirty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/>
                        </a:rPr>
                        <m:t>𝑪𝒐𝒏𝒕𝒂𝒊𝒏𝒆𝒓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Flowchart: Magnetic Disk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944" y="3471930"/>
                <a:ext cx="1275009" cy="1661375"/>
              </a:xfrm>
              <a:prstGeom prst="flowChartMagneticDisk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H="1" flipV="1">
            <a:off x="4662155" y="3471930"/>
            <a:ext cx="759852" cy="4786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605463" y="991224"/>
            <a:ext cx="10959295" cy="4786472"/>
          </a:xfrm>
        </p:spPr>
        <p:txBody>
          <a:bodyPr>
            <a:normAutofit/>
          </a:bodyPr>
          <a:lstStyle/>
          <a:p>
            <a:r>
              <a:rPr lang="en-US" sz="1800" dirty="0"/>
              <a:t>Loosely Coupled Design : Flexible to change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14762" y="1205249"/>
            <a:ext cx="3234743" cy="8306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u="sng" dirty="0"/>
              <a:t>Account</a:t>
            </a:r>
            <a:endParaRPr lang="en-US" b="1" u="sng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 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1385460" y="1635616"/>
            <a:ext cx="42446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1780011" y="1635616"/>
            <a:ext cx="0" cy="34976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1262710" y="2746956"/>
            <a:ext cx="5472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1160753" y="3834148"/>
            <a:ext cx="64917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1120506" y="5114524"/>
            <a:ext cx="659505" cy="187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946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Services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711200" y="1239253"/>
            <a:ext cx="11480800" cy="4572000"/>
          </a:xfrm>
        </p:spPr>
        <p:txBody>
          <a:bodyPr/>
          <a:lstStyle/>
          <a:p>
            <a:r>
              <a:rPr lang="en-US" dirty="0"/>
              <a:t>Centralize code for reuse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95300" y="1767549"/>
            <a:ext cx="8345979" cy="3657600"/>
            <a:chOff x="1895301" y="1911928"/>
            <a:chExt cx="8345979" cy="3657600"/>
          </a:xfrm>
        </p:grpSpPr>
        <p:pic>
          <p:nvPicPr>
            <p:cNvPr id="3074" name="Picture 2" descr="E:\screen shot\VirtualBox_VBWin7x64StandardSoftwares_01_08_2017_09_49_35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4" t="25977" r="18140" b="16104"/>
            <a:stretch/>
          </p:blipFill>
          <p:spPr bwMode="auto">
            <a:xfrm>
              <a:off x="1895301" y="1911928"/>
              <a:ext cx="8345979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8775032" y="4588043"/>
              <a:ext cx="1251284" cy="96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5877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D47236-0FC5-4FEE-8051-08C40705DEA7}"/>
              </a:ext>
            </a:extLst>
          </p:cNvPr>
          <p:cNvSpPr/>
          <p:nvPr/>
        </p:nvSpPr>
        <p:spPr>
          <a:xfrm>
            <a:off x="4835768" y="378069"/>
            <a:ext cx="1565031" cy="4835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Angular</a:t>
            </a:r>
            <a:endParaRPr lang="en-IN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91FEFC-EA27-45F2-9F74-1CF8015027E1}"/>
              </a:ext>
            </a:extLst>
          </p:cNvPr>
          <p:cNvSpPr/>
          <p:nvPr/>
        </p:nvSpPr>
        <p:spPr>
          <a:xfrm>
            <a:off x="1630971" y="1334962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TypeScript</a:t>
            </a:r>
          </a:p>
          <a:p>
            <a:r>
              <a:rPr lang="en-US" b="1" dirty="0"/>
              <a:t>X: number;</a:t>
            </a:r>
            <a:endParaRPr lang="en-IN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F9099D-2A8F-48F5-9BFE-1E6F4AB93BBB}"/>
              </a:ext>
            </a:extLst>
          </p:cNvPr>
          <p:cNvSpPr/>
          <p:nvPr/>
        </p:nvSpPr>
        <p:spPr>
          <a:xfrm>
            <a:off x="1630971" y="2120408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MVC</a:t>
            </a:r>
            <a:endParaRPr lang="en-IN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A0C3B7-2BCE-4FC9-AD8A-83D1A35C15E3}"/>
              </a:ext>
            </a:extLst>
          </p:cNvPr>
          <p:cNvSpPr/>
          <p:nvPr/>
        </p:nvSpPr>
        <p:spPr>
          <a:xfrm>
            <a:off x="1630971" y="2945423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Components</a:t>
            </a:r>
            <a:endParaRPr lang="en-IN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63A6C8A-7FFF-444D-9D07-76CD8620F895}"/>
              </a:ext>
            </a:extLst>
          </p:cNvPr>
          <p:cNvSpPr/>
          <p:nvPr/>
        </p:nvSpPr>
        <p:spPr>
          <a:xfrm>
            <a:off x="1630971" y="3834908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Custom Comp.</a:t>
            </a:r>
            <a:endParaRPr lang="en-IN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CF93AA6-20C8-47CB-8B5A-A658270D8813}"/>
              </a:ext>
            </a:extLst>
          </p:cNvPr>
          <p:cNvSpPr/>
          <p:nvPr/>
        </p:nvSpPr>
        <p:spPr>
          <a:xfrm>
            <a:off x="4623286" y="2945423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</a:t>
            </a:r>
            <a:endParaRPr lang="en-IN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C3F17DD-4ED3-4A49-8027-78CE2F8919A9}"/>
              </a:ext>
            </a:extLst>
          </p:cNvPr>
          <p:cNvSpPr/>
          <p:nvPr/>
        </p:nvSpPr>
        <p:spPr>
          <a:xfrm>
            <a:off x="4623286" y="1334962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Directives</a:t>
            </a:r>
            <a:endParaRPr lang="en-IN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E1D79DE-8BD4-4D84-9AAE-6DCBF3C1A0D2}"/>
              </a:ext>
            </a:extLst>
          </p:cNvPr>
          <p:cNvSpPr/>
          <p:nvPr/>
        </p:nvSpPr>
        <p:spPr>
          <a:xfrm>
            <a:off x="4623286" y="2050066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Struct/</a:t>
            </a:r>
            <a:r>
              <a:rPr lang="en-US" b="1" dirty="0" err="1"/>
              <a:t>Atrr</a:t>
            </a:r>
            <a:r>
              <a:rPr lang="en-US" b="1" dirty="0"/>
              <a:t>/Custom</a:t>
            </a:r>
            <a:endParaRPr lang="en-IN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56B1465-CC82-4C2E-9DCE-1DFA6C87E0F0}"/>
              </a:ext>
            </a:extLst>
          </p:cNvPr>
          <p:cNvSpPr/>
          <p:nvPr/>
        </p:nvSpPr>
        <p:spPr>
          <a:xfrm>
            <a:off x="4623286" y="3834907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Services</a:t>
            </a:r>
            <a:endParaRPr lang="en-IN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3E437CD-3907-4EBB-9517-457CC4FCD41F}"/>
              </a:ext>
            </a:extLst>
          </p:cNvPr>
          <p:cNvSpPr/>
          <p:nvPr/>
        </p:nvSpPr>
        <p:spPr>
          <a:xfrm>
            <a:off x="7823687" y="2945423"/>
            <a:ext cx="335133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Rxjs</a:t>
            </a:r>
            <a:r>
              <a:rPr lang="en-US" b="1" dirty="0"/>
              <a:t>/ Subject/ next() / </a:t>
            </a:r>
            <a:r>
              <a:rPr lang="en-US" b="1" dirty="0" err="1"/>
              <a:t>subscs</a:t>
            </a:r>
            <a:r>
              <a:rPr lang="en-US" b="1" dirty="0"/>
              <a:t>()/</a:t>
            </a:r>
            <a:r>
              <a:rPr lang="en-US" b="1" dirty="0" err="1"/>
              <a:t>usubc</a:t>
            </a:r>
            <a:r>
              <a:rPr lang="en-US" b="1" dirty="0"/>
              <a:t>()</a:t>
            </a:r>
            <a:endParaRPr lang="en-IN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1477B89-865C-4A60-ADFE-3512EC791E28}"/>
              </a:ext>
            </a:extLst>
          </p:cNvPr>
          <p:cNvSpPr/>
          <p:nvPr/>
        </p:nvSpPr>
        <p:spPr>
          <a:xfrm>
            <a:off x="7823687" y="1334961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DataBinding</a:t>
            </a:r>
            <a:endParaRPr lang="en-IN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1816E9C-1091-479E-A1DB-B81745046DE0}"/>
              </a:ext>
            </a:extLst>
          </p:cNvPr>
          <p:cNvSpPr/>
          <p:nvPr/>
        </p:nvSpPr>
        <p:spPr>
          <a:xfrm>
            <a:off x="7823686" y="2050066"/>
            <a:ext cx="3272205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Event / </a:t>
            </a:r>
            <a:r>
              <a:rPr lang="en-US" b="1" dirty="0" err="1"/>
              <a:t>EventEmitter</a:t>
            </a:r>
            <a:r>
              <a:rPr lang="en-US" b="1" dirty="0"/>
              <a:t>/ emit()</a:t>
            </a:r>
            <a:endParaRPr lang="en-IN" b="1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1B60ADE-5116-4A33-92AF-6E94906E3AA2}"/>
              </a:ext>
            </a:extLst>
          </p:cNvPr>
          <p:cNvSpPr/>
          <p:nvPr/>
        </p:nvSpPr>
        <p:spPr>
          <a:xfrm>
            <a:off x="7823687" y="3834906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Observable</a:t>
            </a:r>
            <a:endParaRPr lang="en-IN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3094BE6-496A-4343-81B4-C9DA0086FCF7}"/>
              </a:ext>
            </a:extLst>
          </p:cNvPr>
          <p:cNvSpPr/>
          <p:nvPr/>
        </p:nvSpPr>
        <p:spPr>
          <a:xfrm>
            <a:off x="1630971" y="4724393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HttpClient</a:t>
            </a:r>
            <a:r>
              <a:rPr lang="en-US" b="1" dirty="0"/>
              <a:t> / REST</a:t>
            </a:r>
            <a:endParaRPr lang="en-IN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219D47-AA7D-4BD6-BE4B-2CF83AFD3603}"/>
              </a:ext>
            </a:extLst>
          </p:cNvPr>
          <p:cNvSpPr/>
          <p:nvPr/>
        </p:nvSpPr>
        <p:spPr>
          <a:xfrm>
            <a:off x="4623286" y="4724393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Routing</a:t>
            </a:r>
            <a:endParaRPr lang="en-IN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86FC05D-A6E3-495A-8711-EEAB713A2122}"/>
              </a:ext>
            </a:extLst>
          </p:cNvPr>
          <p:cNvSpPr/>
          <p:nvPr/>
        </p:nvSpPr>
        <p:spPr>
          <a:xfrm>
            <a:off x="7823687" y="4722916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Template Forms</a:t>
            </a:r>
            <a:endParaRPr lang="en-IN" b="1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B2702DA-028E-4A0F-B341-DEDE16FE1607}"/>
              </a:ext>
            </a:extLst>
          </p:cNvPr>
          <p:cNvSpPr/>
          <p:nvPr/>
        </p:nvSpPr>
        <p:spPr>
          <a:xfrm>
            <a:off x="1630971" y="5613878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Reactive Forms</a:t>
            </a:r>
            <a:endParaRPr lang="en-IN" b="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E150F60-B846-4D89-BA43-E731C7880C47}"/>
              </a:ext>
            </a:extLst>
          </p:cNvPr>
          <p:cNvSpPr/>
          <p:nvPr/>
        </p:nvSpPr>
        <p:spPr>
          <a:xfrm>
            <a:off x="4617424" y="5613877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Validators</a:t>
            </a:r>
            <a:endParaRPr lang="en-IN" b="1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38ADA4-13F1-4802-9A54-B2B799A7A1C5}"/>
              </a:ext>
            </a:extLst>
          </p:cNvPr>
          <p:cNvSpPr/>
          <p:nvPr/>
        </p:nvSpPr>
        <p:spPr>
          <a:xfrm>
            <a:off x="7823687" y="5613877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Custom Validators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82135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91A0-AECF-4C08-8DA6-A5634CFE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 Link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FF739-1E54-4A0F-9E9F-E91E6BA75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Kindly download from one drive to your local systems</a:t>
            </a:r>
          </a:p>
          <a:p>
            <a:endParaRPr lang="en-US" dirty="0"/>
          </a:p>
          <a:p>
            <a:r>
              <a:rPr lang="en-IN" dirty="0"/>
              <a:t>Google Drive Link: </a:t>
            </a:r>
            <a:r>
              <a:rPr lang="en-IN" dirty="0">
                <a:hlinkClick r:id="rId2"/>
              </a:rPr>
              <a:t>https://bit.ly/eduangular</a:t>
            </a:r>
            <a:endParaRPr lang="en-IN" dirty="0"/>
          </a:p>
          <a:p>
            <a:endParaRPr lang="en-US" dirty="0"/>
          </a:p>
          <a:p>
            <a:r>
              <a:rPr lang="en-US" dirty="0"/>
              <a:t>Content is also available on your </a:t>
            </a:r>
            <a:r>
              <a:rPr lang="en-US" dirty="0" err="1"/>
              <a:t>edureka</a:t>
            </a:r>
            <a:r>
              <a:rPr lang="en-US" dirty="0"/>
              <a:t> website LMS dashboard </a:t>
            </a:r>
          </a:p>
          <a:p>
            <a:pPr marL="4572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7038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371544-2014-480A-8C4F-6AF15E145806}"/>
              </a:ext>
            </a:extLst>
          </p:cNvPr>
          <p:cNvCxnSpPr/>
          <p:nvPr/>
        </p:nvCxnSpPr>
        <p:spPr>
          <a:xfrm>
            <a:off x="5829300" y="61546"/>
            <a:ext cx="87923" cy="6796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D47236-0FC5-4FEE-8051-08C40705DEA7}"/>
              </a:ext>
            </a:extLst>
          </p:cNvPr>
          <p:cNvSpPr/>
          <p:nvPr/>
        </p:nvSpPr>
        <p:spPr>
          <a:xfrm>
            <a:off x="1793630" y="158262"/>
            <a:ext cx="1565031" cy="4835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Client</a:t>
            </a:r>
            <a:endParaRPr lang="en-IN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6221E7-3AE5-4A2C-A839-3EB560B61372}"/>
              </a:ext>
            </a:extLst>
          </p:cNvPr>
          <p:cNvSpPr/>
          <p:nvPr/>
        </p:nvSpPr>
        <p:spPr>
          <a:xfrm>
            <a:off x="7021889" y="2822331"/>
            <a:ext cx="1565031" cy="4835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Web Server</a:t>
            </a:r>
            <a:endParaRPr lang="en-IN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2F6335-61E6-425E-AA34-E1941F44B29B}"/>
              </a:ext>
            </a:extLst>
          </p:cNvPr>
          <p:cNvSpPr/>
          <p:nvPr/>
        </p:nvSpPr>
        <p:spPr>
          <a:xfrm>
            <a:off x="7775329" y="3404092"/>
            <a:ext cx="2192216" cy="2423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Ngnix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ExpressJS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Node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91FEFC-EA27-45F2-9F74-1CF8015027E1}"/>
              </a:ext>
            </a:extLst>
          </p:cNvPr>
          <p:cNvSpPr/>
          <p:nvPr/>
        </p:nvSpPr>
        <p:spPr>
          <a:xfrm>
            <a:off x="1622179" y="5265124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HTML 5</a:t>
            </a:r>
            <a:endParaRPr lang="en-IN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ADC4A7-D328-48C4-8CA5-B56E48FBFF27}"/>
              </a:ext>
            </a:extLst>
          </p:cNvPr>
          <p:cNvSpPr/>
          <p:nvPr/>
        </p:nvSpPr>
        <p:spPr>
          <a:xfrm>
            <a:off x="3010632" y="6066692"/>
            <a:ext cx="5860805" cy="48357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MEAN = MongoDB, </a:t>
            </a:r>
            <a:r>
              <a:rPr lang="en-US" b="1" dirty="0" err="1"/>
              <a:t>ExpreeJS</a:t>
            </a:r>
            <a:r>
              <a:rPr lang="en-US" b="1" dirty="0"/>
              <a:t>, Angular , NodeJS </a:t>
            </a:r>
            <a:endParaRPr lang="en-IN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CA5E5DA-7584-43AD-91E7-16C3D376ECDE}"/>
              </a:ext>
            </a:extLst>
          </p:cNvPr>
          <p:cNvSpPr/>
          <p:nvPr/>
        </p:nvSpPr>
        <p:spPr>
          <a:xfrm>
            <a:off x="1622179" y="4705344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CSS 3</a:t>
            </a:r>
            <a:endParaRPr lang="en-IN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6C8EA6-F7E1-4A61-ABEB-946216090497}"/>
              </a:ext>
            </a:extLst>
          </p:cNvPr>
          <p:cNvSpPr/>
          <p:nvPr/>
        </p:nvSpPr>
        <p:spPr>
          <a:xfrm>
            <a:off x="1606061" y="4145564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Bootstrap</a:t>
            </a:r>
            <a:endParaRPr lang="en-IN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9AD7CD-1D4A-41CA-B64B-978B788960D2}"/>
              </a:ext>
            </a:extLst>
          </p:cNvPr>
          <p:cNvSpPr/>
          <p:nvPr/>
        </p:nvSpPr>
        <p:spPr>
          <a:xfrm>
            <a:off x="1606061" y="3553543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DOM</a:t>
            </a:r>
            <a:endParaRPr lang="en-IN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D983D1F-ADFC-4376-8326-BEC71281CC62}"/>
              </a:ext>
            </a:extLst>
          </p:cNvPr>
          <p:cNvSpPr/>
          <p:nvPr/>
        </p:nvSpPr>
        <p:spPr>
          <a:xfrm>
            <a:off x="1606061" y="2961522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JavaScript</a:t>
            </a:r>
            <a:endParaRPr lang="en-IN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3B7D754-8641-4523-937A-FB72903F6589}"/>
              </a:ext>
            </a:extLst>
          </p:cNvPr>
          <p:cNvSpPr/>
          <p:nvPr/>
        </p:nvSpPr>
        <p:spPr>
          <a:xfrm>
            <a:off x="1606061" y="2357056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JQuery</a:t>
            </a:r>
            <a:endParaRPr lang="en-IN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F06384-0CC4-49C0-9DDD-C51DCB656434}"/>
              </a:ext>
            </a:extLst>
          </p:cNvPr>
          <p:cNvSpPr/>
          <p:nvPr/>
        </p:nvSpPr>
        <p:spPr>
          <a:xfrm>
            <a:off x="1622179" y="1219194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Angular</a:t>
            </a:r>
            <a:endParaRPr lang="en-IN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D81CF37-CAC4-438D-9808-BD1EFE20A04F}"/>
              </a:ext>
            </a:extLst>
          </p:cNvPr>
          <p:cNvSpPr/>
          <p:nvPr/>
        </p:nvSpPr>
        <p:spPr>
          <a:xfrm>
            <a:off x="1606061" y="1777515"/>
            <a:ext cx="2192216" cy="4835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TypeScript</a:t>
            </a:r>
            <a:endParaRPr lang="en-IN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C424342-1562-43C3-88C9-77887DCE5EB2}"/>
              </a:ext>
            </a:extLst>
          </p:cNvPr>
          <p:cNvSpPr/>
          <p:nvPr/>
        </p:nvSpPr>
        <p:spPr>
          <a:xfrm>
            <a:off x="8210490" y="161780"/>
            <a:ext cx="1565031" cy="4835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Native App</a:t>
            </a:r>
            <a:endParaRPr lang="en-IN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110AA8-289D-4AE9-9E89-479FE29368C7}"/>
              </a:ext>
            </a:extLst>
          </p:cNvPr>
          <p:cNvSpPr/>
          <p:nvPr/>
        </p:nvSpPr>
        <p:spPr>
          <a:xfrm>
            <a:off x="9691587" y="2801087"/>
            <a:ext cx="1565031" cy="4835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Hybrid</a:t>
            </a:r>
            <a:endParaRPr lang="en-IN" b="1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7B8B33-2F41-4A27-82AB-9C7CC3EBA9DB}"/>
              </a:ext>
            </a:extLst>
          </p:cNvPr>
          <p:cNvCxnSpPr>
            <a:cxnSpLocks/>
          </p:cNvCxnSpPr>
          <p:nvPr/>
        </p:nvCxnSpPr>
        <p:spPr>
          <a:xfrm flipH="1">
            <a:off x="6268916" y="2606552"/>
            <a:ext cx="5151940" cy="58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6EDFD64-5174-4165-8ACB-3925A32C1234}"/>
              </a:ext>
            </a:extLst>
          </p:cNvPr>
          <p:cNvSpPr/>
          <p:nvPr/>
        </p:nvSpPr>
        <p:spPr>
          <a:xfrm>
            <a:off x="7114382" y="1006052"/>
            <a:ext cx="4142236" cy="1443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Apache Cordova + Eclipse + SDK (Android)</a:t>
            </a:r>
          </a:p>
          <a:p>
            <a:r>
              <a:rPr lang="en-US" b="1" dirty="0"/>
              <a:t> KONY</a:t>
            </a:r>
          </a:p>
          <a:p>
            <a:r>
              <a:rPr lang="en-US" b="1" dirty="0"/>
              <a:t>Iconic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37586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CDB7EA-EFDF-47C5-AB42-AC558AAB1AE2}"/>
              </a:ext>
            </a:extLst>
          </p:cNvPr>
          <p:cNvSpPr/>
          <p:nvPr/>
        </p:nvSpPr>
        <p:spPr>
          <a:xfrm>
            <a:off x="5121524" y="865336"/>
            <a:ext cx="6154589" cy="40412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Components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IN" b="1" dirty="0"/>
          </a:p>
          <a:p>
            <a:pPr algn="ctr"/>
            <a:endParaRPr lang="en-IN" b="1" dirty="0"/>
          </a:p>
          <a:p>
            <a:pPr algn="ctr"/>
            <a:endParaRPr lang="en-IN" b="1" dirty="0"/>
          </a:p>
          <a:p>
            <a:pPr algn="ctr"/>
            <a:endParaRPr lang="en-IN" b="1" dirty="0"/>
          </a:p>
          <a:p>
            <a:pPr algn="ctr"/>
            <a:endParaRPr lang="en-IN" b="1" dirty="0"/>
          </a:p>
          <a:p>
            <a:pPr algn="ctr"/>
            <a:endParaRPr lang="en-IN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A277AED-C42E-4FF3-A74D-7F032446DD2B}"/>
              </a:ext>
            </a:extLst>
          </p:cNvPr>
          <p:cNvSpPr/>
          <p:nvPr/>
        </p:nvSpPr>
        <p:spPr>
          <a:xfrm>
            <a:off x="276550" y="865335"/>
            <a:ext cx="3746810" cy="570942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Services</a:t>
            </a:r>
          </a:p>
          <a:p>
            <a:pPr algn="ctr"/>
            <a:r>
              <a:rPr lang="en-US" b="1" dirty="0"/>
              <a:t>Services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IN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9C058B-D570-4190-8982-5F12A759E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54" y="142048"/>
            <a:ext cx="9215740" cy="500210"/>
          </a:xfrm>
        </p:spPr>
        <p:txBody>
          <a:bodyPr>
            <a:noAutofit/>
          </a:bodyPr>
          <a:lstStyle/>
          <a:p>
            <a:r>
              <a:rPr lang="en-US" sz="3200" dirty="0"/>
              <a:t>Angular Route Guard</a:t>
            </a:r>
            <a:endParaRPr lang="en-IN" sz="32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D23652-3FBD-4653-AB86-67AF033175AD}"/>
              </a:ext>
            </a:extLst>
          </p:cNvPr>
          <p:cNvSpPr/>
          <p:nvPr/>
        </p:nvSpPr>
        <p:spPr>
          <a:xfrm>
            <a:off x="611785" y="1271978"/>
            <a:ext cx="3161787" cy="770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FF00"/>
                </a:solidFill>
              </a:rPr>
              <a:t>Auth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Login /Logout</a:t>
            </a:r>
            <a:endParaRPr lang="en-IN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3F64B4-23E0-4B6B-B484-CA759F3A2A4E}"/>
              </a:ext>
            </a:extLst>
          </p:cNvPr>
          <p:cNvSpPr/>
          <p:nvPr/>
        </p:nvSpPr>
        <p:spPr>
          <a:xfrm>
            <a:off x="611785" y="2223183"/>
            <a:ext cx="3161788" cy="94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Auth Guard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Grants access to </a:t>
            </a:r>
            <a:r>
              <a:rPr lang="en-US" sz="1600" b="1" dirty="0" err="1"/>
              <a:t>urls</a:t>
            </a:r>
            <a:r>
              <a:rPr lang="en-US" sz="1600" b="1" dirty="0"/>
              <a:t> based on Login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B34934-B81A-4E9F-B826-6334D307C401}"/>
              </a:ext>
            </a:extLst>
          </p:cNvPr>
          <p:cNvSpPr/>
          <p:nvPr/>
        </p:nvSpPr>
        <p:spPr>
          <a:xfrm>
            <a:off x="5413150" y="1237783"/>
            <a:ext cx="5571336" cy="226816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FF00"/>
                </a:solidFill>
              </a:rPr>
              <a:t>Servers</a:t>
            </a:r>
            <a:r>
              <a:rPr lang="en-US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json data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426F19-934F-4061-801F-9319602B2203}"/>
              </a:ext>
            </a:extLst>
          </p:cNvPr>
          <p:cNvSpPr/>
          <p:nvPr/>
        </p:nvSpPr>
        <p:spPr>
          <a:xfrm>
            <a:off x="5756467" y="2189672"/>
            <a:ext cx="2359041" cy="108092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Displays a server for every record in the json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FED342-4204-48D1-9EF6-521FFBB25533}"/>
              </a:ext>
            </a:extLst>
          </p:cNvPr>
          <p:cNvSpPr/>
          <p:nvPr/>
        </p:nvSpPr>
        <p:spPr>
          <a:xfrm>
            <a:off x="8407948" y="2189671"/>
            <a:ext cx="2359041" cy="108092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Edit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Edits Server records in the json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596A76-A3FF-4713-8334-A2E669D080D0}"/>
              </a:ext>
            </a:extLst>
          </p:cNvPr>
          <p:cNvSpPr/>
          <p:nvPr/>
        </p:nvSpPr>
        <p:spPr>
          <a:xfrm>
            <a:off x="544528" y="4464393"/>
            <a:ext cx="3210853" cy="843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Servers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Updates Servers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2A4C7F-6BF1-474E-88D9-22FA0100FE03}"/>
              </a:ext>
            </a:extLst>
          </p:cNvPr>
          <p:cNvSpPr/>
          <p:nvPr/>
        </p:nvSpPr>
        <p:spPr>
          <a:xfrm>
            <a:off x="558106" y="3338114"/>
            <a:ext cx="3210854" cy="10117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Can Deactivate  Guard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Grants access to </a:t>
            </a:r>
            <a:r>
              <a:rPr lang="en-US" sz="1600" b="1" dirty="0" err="1"/>
              <a:t>urls</a:t>
            </a:r>
            <a:r>
              <a:rPr lang="en-US" sz="1600" b="1" dirty="0"/>
              <a:t> based on Login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C4A33D-73E5-4B33-8925-2FBA24C7B9FA}"/>
              </a:ext>
            </a:extLst>
          </p:cNvPr>
          <p:cNvSpPr/>
          <p:nvPr/>
        </p:nvSpPr>
        <p:spPr>
          <a:xfrm>
            <a:off x="5494112" y="3634546"/>
            <a:ext cx="2359041" cy="108092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r>
              <a:rPr lang="en-US" b="1" dirty="0">
                <a:solidFill>
                  <a:srgbClr val="FFFF00"/>
                </a:solidFill>
              </a:rPr>
              <a:t>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Displays a menu that displays </a:t>
            </a:r>
            <a:r>
              <a:rPr lang="en-US" sz="1400" b="1"/>
              <a:t>the Servers </a:t>
            </a:r>
            <a:r>
              <a:rPr lang="en-US" sz="1400" b="1" dirty="0"/>
              <a:t>components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8EC5CD-1D32-498E-BA71-C24F57778503}"/>
              </a:ext>
            </a:extLst>
          </p:cNvPr>
          <p:cNvSpPr/>
          <p:nvPr/>
        </p:nvSpPr>
        <p:spPr>
          <a:xfrm>
            <a:off x="5459172" y="5079752"/>
            <a:ext cx="2359041" cy="108092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r>
              <a:rPr lang="en-US" b="1" dirty="0">
                <a:solidFill>
                  <a:srgbClr val="FFFF00"/>
                </a:solidFill>
              </a:rPr>
              <a:t>App Routing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Defines the routes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208F265-1C74-4B14-88DA-FA3F21A00752}"/>
              </a:ext>
            </a:extLst>
          </p:cNvPr>
          <p:cNvSpPr/>
          <p:nvPr/>
        </p:nvSpPr>
        <p:spPr>
          <a:xfrm>
            <a:off x="513654" y="5457776"/>
            <a:ext cx="3210853" cy="843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Server Resolver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Returns a server record, based on the id passed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91633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9D134-A7A6-4DD8-8A78-286A7B10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C7A2B-6291-48F5-8C6D-88E228B1D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1A361-8952-4C28-8252-C81165A692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0" r="2353"/>
          <a:stretch/>
        </p:blipFill>
        <p:spPr>
          <a:xfrm>
            <a:off x="209642" y="0"/>
            <a:ext cx="11695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9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4573D-4F10-4333-91DA-37062E867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5FCF2-8B4E-41C2-BE38-0B3B00524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C004F-D3AE-4ADB-8927-0245C6FD8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89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810E-0161-40F4-97A7-8992CC31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09DFE-7B0C-4040-8183-26FE3AB10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CEEBE-4310-4CFA-AA44-339636F50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63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ADDCD-D337-43A8-A39A-0093AB2F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40616-EE81-4F63-AE46-CB356E569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72547-FE5D-447A-A92E-0FAC6A0E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45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0DD4-FD37-4047-ABA4-5109655E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46BE4-9D49-4C29-8E7F-367CAC5D6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A1DF2-DFD8-403F-9EC6-8C5E9EB60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00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13CE-61AD-4BA9-B1B4-4F56C77C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F7307-3680-41B5-80F6-DFDFCB891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7AED0-E91D-4CCA-A6D5-54550E0F1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28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ACF75-7584-44C4-885D-666257D8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CEBAB-D95E-4F08-A471-D87A4F9A8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D14D2-69DD-4E8B-A7A5-F67A0465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46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20CF8-28C1-416B-976E-9CED0E9C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097C4-9C17-4F20-AE41-42AADE8DB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43C79-2447-4B14-8B0B-632D97435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877300" cy="443767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Enterprise Applications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62885" y="1951148"/>
            <a:ext cx="1970467" cy="55379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Desktop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62883" y="1227785"/>
            <a:ext cx="1970467" cy="55379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62882" y="2695976"/>
            <a:ext cx="1970467" cy="55379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Desktop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33479" y="2695976"/>
            <a:ext cx="1970467" cy="55379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2885" y="3440802"/>
            <a:ext cx="1970467" cy="55379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Desktop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333482" y="3440802"/>
            <a:ext cx="1970467" cy="55379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907107" y="3440802"/>
            <a:ext cx="1970467" cy="55379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62885" y="4237146"/>
            <a:ext cx="1970467" cy="55379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Client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333482" y="4211388"/>
            <a:ext cx="1970467" cy="55379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07107" y="4211388"/>
            <a:ext cx="1970467" cy="55379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351947" y="4211388"/>
            <a:ext cx="1970467" cy="55379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Services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62882" y="4969094"/>
            <a:ext cx="1970467" cy="55379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Mobility Client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333479" y="4969094"/>
            <a:ext cx="1970467" cy="55379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907104" y="4969094"/>
            <a:ext cx="1970467" cy="55379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351944" y="4969094"/>
            <a:ext cx="1970467" cy="55379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Services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862881" y="5726800"/>
            <a:ext cx="1970467" cy="55379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Wearable's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333478" y="5726800"/>
            <a:ext cx="6988933" cy="55379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173599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1C945-3BD3-4A24-AB37-BE505E5CE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A1CD-2FDE-4BA2-A1E3-A17862F5C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9C060-5279-4F2A-B1BA-4DE641497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24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C058B-D570-4190-8982-5F12A759E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34" y="64091"/>
            <a:ext cx="9215740" cy="500210"/>
          </a:xfrm>
        </p:spPr>
        <p:txBody>
          <a:bodyPr>
            <a:noAutofit/>
          </a:bodyPr>
          <a:lstStyle/>
          <a:p>
            <a:r>
              <a:rPr lang="en-US" sz="3200" dirty="0"/>
              <a:t>Angular - JWT</a:t>
            </a:r>
            <a:endParaRPr lang="en-IN" sz="32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8CE36E3-0286-4EA1-90BD-0B2E54909B01}"/>
              </a:ext>
            </a:extLst>
          </p:cNvPr>
          <p:cNvSpPr/>
          <p:nvPr/>
        </p:nvSpPr>
        <p:spPr>
          <a:xfrm>
            <a:off x="130794" y="746183"/>
            <a:ext cx="2014702" cy="8361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>
                <a:solidFill>
                  <a:srgbClr val="FFFF00"/>
                </a:solidFill>
              </a:rPr>
              <a:t>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Defined User Model Schema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E1D2CFD-E7F0-40D8-A36A-7B2E8DAB1C32}"/>
              </a:ext>
            </a:extLst>
          </p:cNvPr>
          <p:cNvSpPr/>
          <p:nvPr/>
        </p:nvSpPr>
        <p:spPr>
          <a:xfrm>
            <a:off x="2665767" y="746183"/>
            <a:ext cx="1879471" cy="83615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>
                <a:solidFill>
                  <a:srgbClr val="FFFF00"/>
                </a:solidFill>
              </a:rPr>
              <a:t>Login</a:t>
            </a:r>
            <a:r>
              <a:rPr lang="en-US" b="1">
                <a:solidFill>
                  <a:srgbClr val="FFFF00"/>
                </a:solidFill>
              </a:rPr>
              <a:t>/Register View</a:t>
            </a: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UI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A8EC50A-BCB0-465D-96AD-4EA6EB53F4DD}"/>
              </a:ext>
            </a:extLst>
          </p:cNvPr>
          <p:cNvSpPr/>
          <p:nvPr/>
        </p:nvSpPr>
        <p:spPr>
          <a:xfrm>
            <a:off x="4961931" y="289135"/>
            <a:ext cx="4410728" cy="1822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Fake Backend Service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Simulated REST API for registering (CRUD) / authenticating users from </a:t>
            </a:r>
            <a:r>
              <a:rPr lang="en-US" sz="1600" b="1" dirty="0" err="1"/>
              <a:t>localstorage</a:t>
            </a:r>
            <a:r>
              <a:rPr lang="en-US" sz="1600" b="1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Adds a JWT Token to a new user record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Verifies if users have interceptor “Bearer” keyword assigned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Defines REST API to register/delete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95E4D40-C15C-46B0-BCBB-D2E2F7B15689}"/>
              </a:ext>
            </a:extLst>
          </p:cNvPr>
          <p:cNvSpPr/>
          <p:nvPr/>
        </p:nvSpPr>
        <p:spPr>
          <a:xfrm>
            <a:off x="7841536" y="2471657"/>
            <a:ext cx="4066545" cy="10475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User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Manages user info.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Calls REST API to get/register/delete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9670F0B-D606-4A5D-814F-426F4237D78A}"/>
              </a:ext>
            </a:extLst>
          </p:cNvPr>
          <p:cNvSpPr/>
          <p:nvPr/>
        </p:nvSpPr>
        <p:spPr>
          <a:xfrm>
            <a:off x="9789352" y="871077"/>
            <a:ext cx="2053242" cy="8361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 err="1">
                <a:solidFill>
                  <a:srgbClr val="FFFF00"/>
                </a:solidFill>
              </a:rPr>
              <a:t>Environment.ts</a:t>
            </a: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Port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BD19D52-9861-4138-8C4E-23E056942EA0}"/>
              </a:ext>
            </a:extLst>
          </p:cNvPr>
          <p:cNvSpPr/>
          <p:nvPr/>
        </p:nvSpPr>
        <p:spPr>
          <a:xfrm>
            <a:off x="3024210" y="2328653"/>
            <a:ext cx="4335593" cy="1240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Authentication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On Login , sets current user in </a:t>
            </a:r>
            <a:r>
              <a:rPr lang="en-US" sz="1600" b="1" dirty="0" err="1"/>
              <a:t>localStorage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On Logout , removes current user from </a:t>
            </a:r>
            <a:r>
              <a:rPr lang="en-US" sz="1600" b="1"/>
              <a:t>localStorage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0BB5784-A118-4E60-AF67-718DE1644A5E}"/>
              </a:ext>
            </a:extLst>
          </p:cNvPr>
          <p:cNvSpPr/>
          <p:nvPr/>
        </p:nvSpPr>
        <p:spPr>
          <a:xfrm>
            <a:off x="308470" y="2422389"/>
            <a:ext cx="2234007" cy="1146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Alert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Generates  success/error msg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47634A8-F537-4B5A-B63B-0FD9B0EFB5E7}"/>
              </a:ext>
            </a:extLst>
          </p:cNvPr>
          <p:cNvSpPr/>
          <p:nvPr/>
        </p:nvSpPr>
        <p:spPr>
          <a:xfrm>
            <a:off x="257104" y="4181502"/>
            <a:ext cx="2075731" cy="83615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>
                <a:solidFill>
                  <a:srgbClr val="FFFF00"/>
                </a:solidFill>
              </a:rPr>
              <a:t>Alert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Displays error msg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93B718E-2BB8-4F44-9E77-6A56799F8CDB}"/>
              </a:ext>
            </a:extLst>
          </p:cNvPr>
          <p:cNvCxnSpPr>
            <a:stCxn id="24" idx="3"/>
          </p:cNvCxnSpPr>
          <p:nvPr/>
        </p:nvCxnSpPr>
        <p:spPr>
          <a:xfrm flipV="1">
            <a:off x="2145496" y="1159727"/>
            <a:ext cx="463889" cy="4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2E84AD-8843-40CB-92EC-F45FC7250F90}"/>
              </a:ext>
            </a:extLst>
          </p:cNvPr>
          <p:cNvCxnSpPr/>
          <p:nvPr/>
        </p:nvCxnSpPr>
        <p:spPr>
          <a:xfrm flipV="1">
            <a:off x="4474239" y="1155195"/>
            <a:ext cx="463889" cy="4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B65B39-D202-4697-97D8-3B6D9D92ABA9}"/>
              </a:ext>
            </a:extLst>
          </p:cNvPr>
          <p:cNvCxnSpPr/>
          <p:nvPr/>
        </p:nvCxnSpPr>
        <p:spPr>
          <a:xfrm flipV="1">
            <a:off x="9360943" y="1250522"/>
            <a:ext cx="463889" cy="4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A8280C-3566-4D91-BED8-76874B3A0E20}"/>
              </a:ext>
            </a:extLst>
          </p:cNvPr>
          <p:cNvCxnSpPr>
            <a:cxnSpLocks/>
          </p:cNvCxnSpPr>
          <p:nvPr/>
        </p:nvCxnSpPr>
        <p:spPr>
          <a:xfrm>
            <a:off x="10837564" y="1584406"/>
            <a:ext cx="0" cy="837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19B71C-E8B3-4481-8320-C05C5D1A16FF}"/>
              </a:ext>
            </a:extLst>
          </p:cNvPr>
          <p:cNvCxnSpPr>
            <a:cxnSpLocks/>
          </p:cNvCxnSpPr>
          <p:nvPr/>
        </p:nvCxnSpPr>
        <p:spPr>
          <a:xfrm flipH="1">
            <a:off x="7408900" y="2948796"/>
            <a:ext cx="432636" cy="1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3B3177-EAD2-4746-8449-874E424A77D6}"/>
              </a:ext>
            </a:extLst>
          </p:cNvPr>
          <p:cNvCxnSpPr>
            <a:cxnSpLocks/>
          </p:cNvCxnSpPr>
          <p:nvPr/>
        </p:nvCxnSpPr>
        <p:spPr>
          <a:xfrm flipH="1">
            <a:off x="2584388" y="2993832"/>
            <a:ext cx="432636" cy="1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BA1A67-42FA-41D3-A60D-75E76A19CA56}"/>
              </a:ext>
            </a:extLst>
          </p:cNvPr>
          <p:cNvCxnSpPr>
            <a:cxnSpLocks/>
          </p:cNvCxnSpPr>
          <p:nvPr/>
        </p:nvCxnSpPr>
        <p:spPr>
          <a:xfrm>
            <a:off x="1552281" y="3568938"/>
            <a:ext cx="0" cy="552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6A59CE-FE83-4EB9-B450-B8112E4B8C2E}"/>
              </a:ext>
            </a:extLst>
          </p:cNvPr>
          <p:cNvCxnSpPr>
            <a:cxnSpLocks/>
          </p:cNvCxnSpPr>
          <p:nvPr/>
        </p:nvCxnSpPr>
        <p:spPr>
          <a:xfrm>
            <a:off x="2377440" y="4563896"/>
            <a:ext cx="579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E34EA19-7E6C-44EC-B30F-03D7B3B1B6EC}"/>
              </a:ext>
            </a:extLst>
          </p:cNvPr>
          <p:cNvSpPr/>
          <p:nvPr/>
        </p:nvSpPr>
        <p:spPr>
          <a:xfrm>
            <a:off x="3017024" y="4061602"/>
            <a:ext cx="4249111" cy="1075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FF00"/>
                </a:solidFill>
              </a:rPr>
              <a:t>JWT Interceptor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Intercepts HTTP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Prefixes JWT token in the user record, with “Bearer” keyword indicating valid user</a:t>
            </a:r>
            <a:endParaRPr lang="en-IN" b="1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EB9AF70-8239-46D2-8813-BD51DC82FB37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7167295" y="2112055"/>
            <a:ext cx="0" cy="1911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D45F00F-B388-4C14-94FB-49A8F95E610D}"/>
              </a:ext>
            </a:extLst>
          </p:cNvPr>
          <p:cNvCxnSpPr>
            <a:cxnSpLocks/>
          </p:cNvCxnSpPr>
          <p:nvPr/>
        </p:nvCxnSpPr>
        <p:spPr>
          <a:xfrm>
            <a:off x="7261673" y="4493272"/>
            <a:ext cx="579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F83751B-373D-4935-9452-7E6B08B7BBF2}"/>
              </a:ext>
            </a:extLst>
          </p:cNvPr>
          <p:cNvCxnSpPr>
            <a:cxnSpLocks/>
          </p:cNvCxnSpPr>
          <p:nvPr/>
        </p:nvCxnSpPr>
        <p:spPr>
          <a:xfrm flipV="1">
            <a:off x="6205282" y="3568938"/>
            <a:ext cx="0" cy="454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407DC82-1962-4C91-A776-F84619DD7F73}"/>
              </a:ext>
            </a:extLst>
          </p:cNvPr>
          <p:cNvCxnSpPr>
            <a:cxnSpLocks/>
          </p:cNvCxnSpPr>
          <p:nvPr/>
        </p:nvCxnSpPr>
        <p:spPr>
          <a:xfrm flipV="1">
            <a:off x="7319695" y="3612995"/>
            <a:ext cx="642276" cy="562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6A263E4-F272-4540-B151-0024B3B79A83}"/>
              </a:ext>
            </a:extLst>
          </p:cNvPr>
          <p:cNvCxnSpPr>
            <a:cxnSpLocks/>
          </p:cNvCxnSpPr>
          <p:nvPr/>
        </p:nvCxnSpPr>
        <p:spPr>
          <a:xfrm flipV="1">
            <a:off x="8855555" y="2143151"/>
            <a:ext cx="0" cy="32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F0E29C8-D5BF-4F9B-A647-035BEFCEFAFB}"/>
              </a:ext>
            </a:extLst>
          </p:cNvPr>
          <p:cNvSpPr/>
          <p:nvPr/>
        </p:nvSpPr>
        <p:spPr>
          <a:xfrm>
            <a:off x="7841536" y="4055864"/>
            <a:ext cx="4093360" cy="10759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FF00"/>
                </a:solidFill>
              </a:rPr>
              <a:t>Auth Guard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Route Guard definition decides which </a:t>
            </a:r>
            <a:r>
              <a:rPr lang="en-US" b="1" dirty="0" err="1"/>
              <a:t>urls</a:t>
            </a:r>
            <a:r>
              <a:rPr lang="en-US" b="1" dirty="0"/>
              <a:t> the user logged in can access</a:t>
            </a:r>
            <a:endParaRPr lang="en-IN" b="1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4F1EAA8B-F423-4DEB-9DAD-AA6BDE37BD52}"/>
              </a:ext>
            </a:extLst>
          </p:cNvPr>
          <p:cNvSpPr/>
          <p:nvPr/>
        </p:nvSpPr>
        <p:spPr>
          <a:xfrm>
            <a:off x="7841536" y="5536560"/>
            <a:ext cx="4066547" cy="10323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Error Interceptor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Manages HTTP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0741D02-968C-4133-8420-00F110509DD3}"/>
              </a:ext>
            </a:extLst>
          </p:cNvPr>
          <p:cNvCxnSpPr>
            <a:cxnSpLocks/>
          </p:cNvCxnSpPr>
          <p:nvPr/>
        </p:nvCxnSpPr>
        <p:spPr>
          <a:xfrm>
            <a:off x="9955130" y="5131816"/>
            <a:ext cx="0" cy="404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03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4" grpId="0" animBg="1"/>
      <p:bldP spid="61" grpId="0" animBg="1"/>
      <p:bldP spid="6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A277AED-C42E-4FF3-A74D-7F032446DD2B}"/>
              </a:ext>
            </a:extLst>
          </p:cNvPr>
          <p:cNvSpPr/>
          <p:nvPr/>
        </p:nvSpPr>
        <p:spPr>
          <a:xfrm>
            <a:off x="6256183" y="274379"/>
            <a:ext cx="3746810" cy="6371748"/>
          </a:xfrm>
          <a:prstGeom prst="roundRect">
            <a:avLst>
              <a:gd name="adj" fmla="val 642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Services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IN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9C058B-D570-4190-8982-5F12A759E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34" y="64091"/>
            <a:ext cx="9215740" cy="500210"/>
          </a:xfrm>
        </p:spPr>
        <p:txBody>
          <a:bodyPr>
            <a:noAutofit/>
          </a:bodyPr>
          <a:lstStyle/>
          <a:p>
            <a:r>
              <a:rPr lang="en-US" sz="3200" dirty="0"/>
              <a:t>Angular - JWT</a:t>
            </a:r>
            <a:endParaRPr lang="en-IN" sz="3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596A76-A3FF-4713-8334-A2E669D080D0}"/>
              </a:ext>
            </a:extLst>
          </p:cNvPr>
          <p:cNvSpPr/>
          <p:nvPr/>
        </p:nvSpPr>
        <p:spPr>
          <a:xfrm>
            <a:off x="6548694" y="3332331"/>
            <a:ext cx="3210853" cy="10117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FF00"/>
                </a:solidFill>
              </a:rPr>
              <a:t>JWT Interceptor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Prefixes JWT token with “Bearer” keyword indicating login</a:t>
            </a:r>
            <a:endParaRPr lang="en-IN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2A4C7F-6BF1-474E-88D9-22FA0100FE03}"/>
              </a:ext>
            </a:extLst>
          </p:cNvPr>
          <p:cNvSpPr/>
          <p:nvPr/>
        </p:nvSpPr>
        <p:spPr>
          <a:xfrm>
            <a:off x="6521928" y="2228174"/>
            <a:ext cx="3210854" cy="10117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Fake Backend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Simulated REST API for registering / authenticating users &amp; ads JWT Token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8EC5CD-1D32-498E-BA71-C24F57778503}"/>
              </a:ext>
            </a:extLst>
          </p:cNvPr>
          <p:cNvSpPr/>
          <p:nvPr/>
        </p:nvSpPr>
        <p:spPr>
          <a:xfrm>
            <a:off x="2584063" y="2875282"/>
            <a:ext cx="2359041" cy="8361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>
                <a:solidFill>
                  <a:srgbClr val="FFFF00"/>
                </a:solidFill>
              </a:rPr>
              <a:t>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Defined User Model Schema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8DA6939-B773-44B7-AB59-DDC01A2EFA4C}"/>
              </a:ext>
            </a:extLst>
          </p:cNvPr>
          <p:cNvSpPr/>
          <p:nvPr/>
        </p:nvSpPr>
        <p:spPr>
          <a:xfrm>
            <a:off x="6548694" y="4430195"/>
            <a:ext cx="3161788" cy="696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Alert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Displays success/error msg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A726C1A-FDF5-445E-A4A9-7B314BA9C07E}"/>
              </a:ext>
            </a:extLst>
          </p:cNvPr>
          <p:cNvSpPr/>
          <p:nvPr/>
        </p:nvSpPr>
        <p:spPr>
          <a:xfrm>
            <a:off x="6548694" y="5222636"/>
            <a:ext cx="3161788" cy="696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Store users info in local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5B96114-DEE4-4F00-B9FB-4A1E01EE9FAF}"/>
              </a:ext>
            </a:extLst>
          </p:cNvPr>
          <p:cNvSpPr/>
          <p:nvPr/>
        </p:nvSpPr>
        <p:spPr>
          <a:xfrm>
            <a:off x="6548695" y="618761"/>
            <a:ext cx="3161787" cy="770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FFFF00"/>
                </a:solidFill>
              </a:rPr>
              <a:t>Auth Guard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Route Guard</a:t>
            </a:r>
            <a:endParaRPr lang="en-IN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254BB6-5879-43B5-A77A-0FF33C4C192D}"/>
              </a:ext>
            </a:extLst>
          </p:cNvPr>
          <p:cNvSpPr/>
          <p:nvPr/>
        </p:nvSpPr>
        <p:spPr>
          <a:xfrm>
            <a:off x="6548694" y="1441832"/>
            <a:ext cx="3161788" cy="702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Error Interceptor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Manages HTTP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72B5B1-2A2F-44B7-919C-F5C721760076}"/>
              </a:ext>
            </a:extLst>
          </p:cNvPr>
          <p:cNvSpPr/>
          <p:nvPr/>
        </p:nvSpPr>
        <p:spPr>
          <a:xfrm>
            <a:off x="6548694" y="5994895"/>
            <a:ext cx="3161788" cy="588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Manages user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57435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8B81D8A-7A73-4128-AB93-EFF6A1187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0" t="15845" r="12795" b="6250"/>
          <a:stretch/>
        </p:blipFill>
        <p:spPr bwMode="auto">
          <a:xfrm>
            <a:off x="1822161" y="678309"/>
            <a:ext cx="8422783" cy="494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4507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#Digital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924" y="1231416"/>
            <a:ext cx="7250806" cy="5414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68275"/>
            <a:ext cx="2847975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6024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63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9" name="Picture 5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142" y="1633470"/>
            <a:ext cx="5446734" cy="417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336870" y="1449977"/>
            <a:ext cx="3291840" cy="21292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4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" y="1271588"/>
            <a:ext cx="10922147" cy="471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1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543" y="11533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Speed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7"/>
          <a:stretch/>
        </p:blipFill>
        <p:spPr bwMode="auto">
          <a:xfrm>
            <a:off x="1237981" y="1262129"/>
            <a:ext cx="9632995" cy="4636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3093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371544-2014-480A-8C4F-6AF15E145806}"/>
              </a:ext>
            </a:extLst>
          </p:cNvPr>
          <p:cNvCxnSpPr/>
          <p:nvPr/>
        </p:nvCxnSpPr>
        <p:spPr>
          <a:xfrm>
            <a:off x="5829300" y="61546"/>
            <a:ext cx="87923" cy="6796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3D47236-0FC5-4FEE-8051-08C40705DEA7}"/>
              </a:ext>
            </a:extLst>
          </p:cNvPr>
          <p:cNvSpPr/>
          <p:nvPr/>
        </p:nvSpPr>
        <p:spPr>
          <a:xfrm>
            <a:off x="1793630" y="158262"/>
            <a:ext cx="1565031" cy="4835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Client</a:t>
            </a:r>
            <a:endParaRPr lang="en-IN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6221E7-3AE5-4A2C-A839-3EB560B61372}"/>
              </a:ext>
            </a:extLst>
          </p:cNvPr>
          <p:cNvSpPr/>
          <p:nvPr/>
        </p:nvSpPr>
        <p:spPr>
          <a:xfrm>
            <a:off x="8030307" y="158262"/>
            <a:ext cx="1565031" cy="4835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Web Server</a:t>
            </a:r>
            <a:endParaRPr lang="en-IN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2F6335-61E6-425E-AA34-E1941F44B29B}"/>
              </a:ext>
            </a:extLst>
          </p:cNvPr>
          <p:cNvSpPr/>
          <p:nvPr/>
        </p:nvSpPr>
        <p:spPr>
          <a:xfrm>
            <a:off x="7787053" y="2217127"/>
            <a:ext cx="2192216" cy="2423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WebLogic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Web 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JBoss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Tomcat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91FEFC-EA27-45F2-9F74-1CF8015027E1}"/>
              </a:ext>
            </a:extLst>
          </p:cNvPr>
          <p:cNvSpPr/>
          <p:nvPr/>
        </p:nvSpPr>
        <p:spPr>
          <a:xfrm>
            <a:off x="1657349" y="2217126"/>
            <a:ext cx="2192216" cy="2423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JavaScript</a:t>
            </a:r>
            <a:endParaRPr lang="en-IN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BFC2D6-9D6E-44FF-91D2-E8098F008AF7}"/>
              </a:ext>
            </a:extLst>
          </p:cNvPr>
          <p:cNvCxnSpPr/>
          <p:nvPr/>
        </p:nvCxnSpPr>
        <p:spPr>
          <a:xfrm>
            <a:off x="4299438" y="2628900"/>
            <a:ext cx="30157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3D451D-041E-4ADB-8B42-1D9BEB74720C}"/>
              </a:ext>
            </a:extLst>
          </p:cNvPr>
          <p:cNvCxnSpPr>
            <a:cxnSpLocks/>
          </p:cNvCxnSpPr>
          <p:nvPr/>
        </p:nvCxnSpPr>
        <p:spPr>
          <a:xfrm flipH="1">
            <a:off x="4456234" y="3827585"/>
            <a:ext cx="2746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7EF89F-6F2B-40F4-99F8-F8F2C52C4AC3}"/>
              </a:ext>
            </a:extLst>
          </p:cNvPr>
          <p:cNvSpPr/>
          <p:nvPr/>
        </p:nvSpPr>
        <p:spPr>
          <a:xfrm>
            <a:off x="5134707" y="1975337"/>
            <a:ext cx="1565031" cy="4835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Request</a:t>
            </a:r>
            <a:endParaRPr lang="en-IN" b="1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A6EF67A-A8FC-4D82-BEB3-A2F3E7150837}"/>
              </a:ext>
            </a:extLst>
          </p:cNvPr>
          <p:cNvSpPr/>
          <p:nvPr/>
        </p:nvSpPr>
        <p:spPr>
          <a:xfrm>
            <a:off x="5134707" y="3991707"/>
            <a:ext cx="1565031" cy="4835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Response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43947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</TotalTime>
  <Words>968</Words>
  <Application>Microsoft Office PowerPoint</Application>
  <PresentationFormat>Widescreen</PresentationFormat>
  <Paragraphs>403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Course Pre-requisites</vt:lpstr>
      <vt:lpstr>Course Material Link</vt:lpstr>
      <vt:lpstr>Enterprise Applications</vt:lpstr>
      <vt:lpstr>#Digital</vt:lpstr>
      <vt:lpstr>PowerPoint Presentation</vt:lpstr>
      <vt:lpstr>Standards</vt:lpstr>
      <vt:lpstr>JavaScript!</vt:lpstr>
      <vt:lpstr>Speed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Traditional Dependency</vt:lpstr>
      <vt:lpstr>Dependency Injection</vt:lpstr>
      <vt:lpstr>Services</vt:lpstr>
      <vt:lpstr>PowerPoint Presentation</vt:lpstr>
      <vt:lpstr>PowerPoint Presentation</vt:lpstr>
      <vt:lpstr>Angular Route Guard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Angular - JWT</vt:lpstr>
      <vt:lpstr>Angular - JWT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</dc:creator>
  <cp:lastModifiedBy>Joel</cp:lastModifiedBy>
  <cp:revision>146</cp:revision>
  <dcterms:created xsi:type="dcterms:W3CDTF">2020-04-11T12:52:29Z</dcterms:created>
  <dcterms:modified xsi:type="dcterms:W3CDTF">2021-09-12T09:50:00Z</dcterms:modified>
</cp:coreProperties>
</file>